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03" r:id="rId2"/>
    <p:sldId id="258" r:id="rId3"/>
    <p:sldId id="297" r:id="rId4"/>
    <p:sldId id="260" r:id="rId5"/>
    <p:sldId id="294" r:id="rId6"/>
    <p:sldId id="295" r:id="rId7"/>
    <p:sldId id="296" r:id="rId8"/>
    <p:sldId id="300" r:id="rId9"/>
    <p:sldId id="301" r:id="rId10"/>
    <p:sldId id="304" r:id="rId11"/>
    <p:sldId id="305" r:id="rId12"/>
    <p:sldId id="316" r:id="rId13"/>
    <p:sldId id="317" r:id="rId14"/>
    <p:sldId id="318" r:id="rId15"/>
    <p:sldId id="319" r:id="rId16"/>
    <p:sldId id="321" r:id="rId17"/>
    <p:sldId id="320" r:id="rId18"/>
    <p:sldId id="315" r:id="rId19"/>
    <p:sldId id="314" r:id="rId20"/>
    <p:sldId id="298" r:id="rId21"/>
    <p:sldId id="306" r:id="rId22"/>
    <p:sldId id="323" r:id="rId23"/>
    <p:sldId id="322" r:id="rId24"/>
    <p:sldId id="313" r:id="rId25"/>
  </p:sldIdLst>
  <p:sldSz cx="12192000" cy="6858000"/>
  <p:notesSz cx="6797675" cy="9926638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4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C6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81" d="100"/>
          <a:sy n="81" d="100"/>
        </p:scale>
        <p:origin x="368" y="49"/>
      </p:cViewPr>
      <p:guideLst>
        <p:guide orient="horz" pos="2160"/>
        <p:guide pos="34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5948BA-18E6-461A-8714-3A7207051F05}" type="datetimeFigureOut">
              <a:rPr lang="es-ES" smtClean="0"/>
              <a:t>14/11/2022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8C704B-9AC7-4313-AC75-7913EA17B0D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17460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87D9BA-AF50-43B9-BEB1-414B196CCC6C}" type="datetimeFigureOut">
              <a:rPr lang="es-ES" smtClean="0"/>
              <a:t>14/11/2022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3DDFE-1B19-41AA-9DEE-FF513892050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6885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03DDFE-1B19-41AA-9DEE-FF513892050D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34654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3DDFE-1B19-41AA-9DEE-FF513892050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2817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3DDFE-1B19-41AA-9DEE-FF513892050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4389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3DDFE-1B19-41AA-9DEE-FF513892050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014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3DDFE-1B19-41AA-9DEE-FF513892050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17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3DDFE-1B19-41AA-9DEE-FF513892050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2697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3DDFE-1B19-41AA-9DEE-FF513892050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8921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3DDFE-1B19-41AA-9DEE-FF513892050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9796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3DDFE-1B19-41AA-9DEE-FF513892050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8714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3DDFE-1B19-41AA-9DEE-FF513892050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1345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3DDFE-1B19-41AA-9DEE-FF513892050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708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3DDFE-1B19-41AA-9DEE-FF513892050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6503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3DDFE-1B19-41AA-9DEE-FF513892050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6216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3DDFE-1B19-41AA-9DEE-FF513892050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5712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3DDFE-1B19-41AA-9DEE-FF513892050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3119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3DDFE-1B19-41AA-9DEE-FF513892050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993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03DDFE-1B19-41AA-9DEE-FF513892050D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7314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03DDFE-1B19-41AA-9DEE-FF513892050D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6007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03DDFE-1B19-41AA-9DEE-FF513892050D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3488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3DDFE-1B19-41AA-9DEE-FF513892050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800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3DDFE-1B19-41AA-9DEE-FF513892050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7609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3DDFE-1B19-41AA-9DEE-FF513892050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8527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3DDFE-1B19-41AA-9DEE-FF513892050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2469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AFA9C-A35E-4EE4-81D5-9BA0C22A3E1B}" type="datetimeFigureOut">
              <a:rPr lang="es-ES" smtClean="0"/>
              <a:t>14/11/2022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A75B2-1D97-42D3-919F-E9A26AD7F4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9304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AFA9C-A35E-4EE4-81D5-9BA0C22A3E1B}" type="datetimeFigureOut">
              <a:rPr lang="es-ES" smtClean="0"/>
              <a:t>14/11/2022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A75B2-1D97-42D3-919F-E9A26AD7F4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9358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AFA9C-A35E-4EE4-81D5-9BA0C22A3E1B}" type="datetimeFigureOut">
              <a:rPr lang="es-ES" smtClean="0"/>
              <a:t>14/11/2022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A75B2-1D97-42D3-919F-E9A26AD7F4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6665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06715"/>
          </a:xfrm>
          <a:prstGeom prst="rect">
            <a:avLst/>
          </a:prstGeom>
        </p:spPr>
        <p:txBody>
          <a:bodyPr/>
          <a:lstStyle>
            <a:lvl1pPr>
              <a:defRPr sz="5333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13" name="Marcador de texto 12"/>
          <p:cNvSpPr>
            <a:spLocks noGrp="1"/>
          </p:cNvSpPr>
          <p:nvPr>
            <p:ph type="body" sz="quarter" idx="10"/>
          </p:nvPr>
        </p:nvSpPr>
        <p:spPr>
          <a:xfrm>
            <a:off x="838200" y="1816608"/>
            <a:ext cx="10515600" cy="4085717"/>
          </a:xfrm>
          <a:prstGeom prst="rect">
            <a:avLst/>
          </a:prstGeom>
        </p:spPr>
        <p:txBody>
          <a:bodyPr/>
          <a:lstStyle>
            <a:lvl1pPr marL="228594" indent="-228594">
              <a:buClr>
                <a:srgbClr val="FFD966"/>
              </a:buClr>
              <a:buFont typeface="Calibri" panose="020F0502020204030204" pitchFamily="34" charset="0"/>
              <a:buChar char="&gt;"/>
              <a:defRPr sz="4000"/>
            </a:lvl1pPr>
            <a:lvl2pPr marL="685783" indent="-228594">
              <a:buClr>
                <a:srgbClr val="FFD966"/>
              </a:buClr>
              <a:buFont typeface="Calibri" panose="020F0502020204030204" pitchFamily="34" charset="0"/>
              <a:buChar char="&gt;"/>
              <a:defRPr/>
            </a:lvl2pPr>
          </a:lstStyle>
          <a:p>
            <a:pPr lvl="0"/>
            <a:r>
              <a:rPr lang="es-ES" dirty="0" smtClean="0"/>
              <a:t>Editar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</p:txBody>
      </p:sp>
      <p:sp>
        <p:nvSpPr>
          <p:cNvPr id="8" name="Triángulo isósceles 1"/>
          <p:cNvSpPr/>
          <p:nvPr userDrawn="1"/>
        </p:nvSpPr>
        <p:spPr>
          <a:xfrm>
            <a:off x="0" y="6220985"/>
            <a:ext cx="679549" cy="645404"/>
          </a:xfrm>
          <a:custGeom>
            <a:avLst/>
            <a:gdLst>
              <a:gd name="connsiteX0" fmla="*/ 0 w 9075197"/>
              <a:gd name="connsiteY0" fmla="*/ 5092030 h 5092030"/>
              <a:gd name="connsiteX1" fmla="*/ 4537599 w 9075197"/>
              <a:gd name="connsiteY1" fmla="*/ 0 h 5092030"/>
              <a:gd name="connsiteX2" fmla="*/ 9075197 w 9075197"/>
              <a:gd name="connsiteY2" fmla="*/ 5092030 h 5092030"/>
              <a:gd name="connsiteX3" fmla="*/ 0 w 9075197"/>
              <a:gd name="connsiteY3" fmla="*/ 5092030 h 5092030"/>
              <a:gd name="connsiteX0" fmla="*/ 34401 w 9109598"/>
              <a:gd name="connsiteY0" fmla="*/ 5153907 h 5153907"/>
              <a:gd name="connsiteX1" fmla="*/ 0 w 9109598"/>
              <a:gd name="connsiteY1" fmla="*/ 0 h 5153907"/>
              <a:gd name="connsiteX2" fmla="*/ 9109598 w 9109598"/>
              <a:gd name="connsiteY2" fmla="*/ 5153907 h 5153907"/>
              <a:gd name="connsiteX3" fmla="*/ 34401 w 9109598"/>
              <a:gd name="connsiteY3" fmla="*/ 5153907 h 5153907"/>
              <a:gd name="connsiteX0" fmla="*/ 6900 w 9109598"/>
              <a:gd name="connsiteY0" fmla="*/ 5160782 h 5160782"/>
              <a:gd name="connsiteX1" fmla="*/ 0 w 9109598"/>
              <a:gd name="connsiteY1" fmla="*/ 0 h 5160782"/>
              <a:gd name="connsiteX2" fmla="*/ 9109598 w 9109598"/>
              <a:gd name="connsiteY2" fmla="*/ 5153907 h 5160782"/>
              <a:gd name="connsiteX3" fmla="*/ 6900 w 9109598"/>
              <a:gd name="connsiteY3" fmla="*/ 5160782 h 5160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09598" h="5160782">
                <a:moveTo>
                  <a:pt x="6900" y="5160782"/>
                </a:moveTo>
                <a:lnTo>
                  <a:pt x="0" y="0"/>
                </a:lnTo>
                <a:lnTo>
                  <a:pt x="9109598" y="5153907"/>
                </a:lnTo>
                <a:lnTo>
                  <a:pt x="6900" y="5160782"/>
                </a:lnTo>
                <a:close/>
              </a:path>
            </a:pathLst>
          </a:custGeom>
          <a:solidFill>
            <a:srgbClr val="57C6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/>
          </a:p>
        </p:txBody>
      </p:sp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612" y="6220984"/>
            <a:ext cx="1312084" cy="46857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122" y="6256044"/>
            <a:ext cx="1774657" cy="39845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283" y="6264088"/>
            <a:ext cx="1689591" cy="38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082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AFA9C-A35E-4EE4-81D5-9BA0C22A3E1B}" type="datetimeFigureOut">
              <a:rPr lang="es-ES" smtClean="0"/>
              <a:t>14/11/2022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A75B2-1D97-42D3-919F-E9A26AD7F4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6503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AFA9C-A35E-4EE4-81D5-9BA0C22A3E1B}" type="datetimeFigureOut">
              <a:rPr lang="es-ES" smtClean="0"/>
              <a:t>14/11/2022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A75B2-1D97-42D3-919F-E9A26AD7F4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5395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AFA9C-A35E-4EE4-81D5-9BA0C22A3E1B}" type="datetimeFigureOut">
              <a:rPr lang="es-ES" smtClean="0"/>
              <a:t>14/11/2022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A75B2-1D97-42D3-919F-E9A26AD7F4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3729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AFA9C-A35E-4EE4-81D5-9BA0C22A3E1B}" type="datetimeFigureOut">
              <a:rPr lang="es-ES" smtClean="0"/>
              <a:t>14/11/2022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A75B2-1D97-42D3-919F-E9A26AD7F4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1907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AFA9C-A35E-4EE4-81D5-9BA0C22A3E1B}" type="datetimeFigureOut">
              <a:rPr lang="es-ES" smtClean="0"/>
              <a:t>14/11/2022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A75B2-1D97-42D3-919F-E9A26AD7F4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7429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AFA9C-A35E-4EE4-81D5-9BA0C22A3E1B}" type="datetimeFigureOut">
              <a:rPr lang="es-ES" smtClean="0"/>
              <a:t>14/11/2022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A75B2-1D97-42D3-919F-E9A26AD7F4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4651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AFA9C-A35E-4EE4-81D5-9BA0C22A3E1B}" type="datetimeFigureOut">
              <a:rPr lang="es-ES" smtClean="0"/>
              <a:t>14/11/2022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A75B2-1D97-42D3-919F-E9A26AD7F4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8525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AFA9C-A35E-4EE4-81D5-9BA0C22A3E1B}" type="datetimeFigureOut">
              <a:rPr lang="es-ES" smtClean="0"/>
              <a:t>14/11/2022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A75B2-1D97-42D3-919F-E9A26AD7F4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2033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AFA9C-A35E-4EE4-81D5-9BA0C22A3E1B}" type="datetimeFigureOut">
              <a:rPr lang="es-ES" smtClean="0"/>
              <a:t>14/11/2022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A75B2-1D97-42D3-919F-E9A26AD7F4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8856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5.png"/><Relationship Id="rId7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78352"/>
            <a:ext cx="12192000" cy="2279648"/>
          </a:xfrm>
          <a:prstGeom prst="rect">
            <a:avLst/>
          </a:prstGeom>
          <a:solidFill>
            <a:srgbClr val="57C6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4294967295"/>
          </p:nvPr>
        </p:nvSpPr>
        <p:spPr>
          <a:xfrm>
            <a:off x="838200" y="596769"/>
            <a:ext cx="10515600" cy="4086225"/>
          </a:xfrm>
        </p:spPr>
        <p:txBody>
          <a:bodyPr/>
          <a:lstStyle/>
          <a:p>
            <a:pPr marL="0" indent="0" algn="ctr">
              <a:buNone/>
            </a:pPr>
            <a:endParaRPr lang="es-ES_tradnl" dirty="0" smtClean="0"/>
          </a:p>
          <a:p>
            <a:pPr marL="0" indent="0" algn="ctr">
              <a:buNone/>
            </a:pPr>
            <a:r>
              <a:rPr lang="es-ES_tradnl" sz="4800" dirty="0" smtClean="0">
                <a:solidFill>
                  <a:srgbClr val="57C6CB"/>
                </a:solidFill>
              </a:rPr>
              <a:t>MEMORIAS ECONÓMICAS </a:t>
            </a:r>
            <a:br>
              <a:rPr lang="es-ES_tradnl" sz="4800" dirty="0" smtClean="0">
                <a:solidFill>
                  <a:srgbClr val="57C6CB"/>
                </a:solidFill>
              </a:rPr>
            </a:br>
            <a:r>
              <a:rPr lang="es-ES_tradnl" sz="4800" dirty="0" smtClean="0">
                <a:solidFill>
                  <a:srgbClr val="57C6CB"/>
                </a:solidFill>
              </a:rPr>
              <a:t>Y GESTIÓN </a:t>
            </a:r>
            <a:r>
              <a:rPr lang="es-ES_tradnl" sz="4800" dirty="0">
                <a:solidFill>
                  <a:srgbClr val="57C6CB"/>
                </a:solidFill>
              </a:rPr>
              <a:t>DE PRUEBAS </a:t>
            </a:r>
            <a:r>
              <a:rPr lang="es-ES_tradnl" sz="4800" dirty="0" smtClean="0">
                <a:solidFill>
                  <a:srgbClr val="57C6CB"/>
                </a:solidFill>
              </a:rPr>
              <a:t>EXTRAORDINARIAS</a:t>
            </a:r>
            <a:endParaRPr lang="es-ES" sz="4800" dirty="0"/>
          </a:p>
        </p:txBody>
      </p:sp>
      <p:grpSp>
        <p:nvGrpSpPr>
          <p:cNvPr id="4" name="Grupo 3"/>
          <p:cNvGrpSpPr/>
          <p:nvPr/>
        </p:nvGrpSpPr>
        <p:grpSpPr>
          <a:xfrm>
            <a:off x="1359523" y="4789355"/>
            <a:ext cx="9472954" cy="1712285"/>
            <a:chOff x="1559864" y="4789355"/>
            <a:chExt cx="9472954" cy="1712285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9864" y="4789356"/>
              <a:ext cx="2433890" cy="1712284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3"/>
            <a:srcRect t="10650" b="8753"/>
            <a:stretch/>
          </p:blipFill>
          <p:spPr>
            <a:xfrm>
              <a:off x="4336345" y="4791074"/>
              <a:ext cx="2122382" cy="1710565"/>
            </a:xfrm>
            <a:prstGeom prst="rect">
              <a:avLst/>
            </a:prstGeom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01318" y="4789355"/>
              <a:ext cx="1814470" cy="1704975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58380" y="4789355"/>
              <a:ext cx="2074438" cy="1706393"/>
            </a:xfrm>
            <a:prstGeom prst="rect">
              <a:avLst/>
            </a:prstGeom>
          </p:spPr>
        </p:pic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864" y="3625265"/>
            <a:ext cx="1318410" cy="47083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766" y="3661455"/>
            <a:ext cx="1774657" cy="398452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927" y="3669499"/>
            <a:ext cx="1689591" cy="38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9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39 Conector recto"/>
          <p:cNvCxnSpPr/>
          <p:nvPr/>
        </p:nvCxnSpPr>
        <p:spPr>
          <a:xfrm>
            <a:off x="999067" y="0"/>
            <a:ext cx="0" cy="645584"/>
          </a:xfrm>
          <a:prstGeom prst="line">
            <a:avLst/>
          </a:prstGeom>
          <a:ln w="38100">
            <a:solidFill>
              <a:srgbClr val="3DAB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44"/>
          <p:cNvSpPr>
            <a:spLocks noChangeArrowheads="1"/>
          </p:cNvSpPr>
          <p:nvPr/>
        </p:nvSpPr>
        <p:spPr bwMode="auto">
          <a:xfrm>
            <a:off x="446603" y="115888"/>
            <a:ext cx="552464" cy="584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2" tIns="45706" rIns="91412" bIns="45706">
            <a:spAutoFit/>
          </a:bodyPr>
          <a:lstStyle/>
          <a:p>
            <a:pPr>
              <a:defRPr/>
            </a:pPr>
            <a:r>
              <a:rPr lang="es-ES" altLang="es-ES" sz="3200" dirty="0" smtClean="0"/>
              <a:t>2</a:t>
            </a:r>
            <a:endParaRPr lang="es-ES" altLang="es-ES" sz="3200" b="1" dirty="0">
              <a:solidFill>
                <a:srgbClr val="FF0000"/>
              </a:solidFill>
            </a:endParaRPr>
          </a:p>
        </p:txBody>
      </p:sp>
      <p:sp>
        <p:nvSpPr>
          <p:cNvPr id="8" name="Rectangle 44"/>
          <p:cNvSpPr>
            <a:spLocks noChangeArrowheads="1"/>
          </p:cNvSpPr>
          <p:nvPr/>
        </p:nvSpPr>
        <p:spPr bwMode="auto">
          <a:xfrm>
            <a:off x="1137973" y="115888"/>
            <a:ext cx="6447938" cy="584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2" tIns="45706" rIns="91412" bIns="45706">
            <a:spAutoFit/>
          </a:bodyPr>
          <a:lstStyle/>
          <a:p>
            <a:pPr>
              <a:defRPr/>
            </a:pPr>
            <a:r>
              <a:rPr lang="es-ES" altLang="es-ES" sz="3200" dirty="0" smtClean="0"/>
              <a:t>Memorias económicas</a:t>
            </a:r>
            <a:endParaRPr lang="es-ES" altLang="es-ES" sz="3200" b="1" dirty="0">
              <a:solidFill>
                <a:srgbClr val="FF000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716" y="1005872"/>
            <a:ext cx="6857233" cy="517234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8729" y="2520187"/>
            <a:ext cx="2438611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30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39 Conector recto"/>
          <p:cNvCxnSpPr/>
          <p:nvPr/>
        </p:nvCxnSpPr>
        <p:spPr>
          <a:xfrm>
            <a:off x="999067" y="0"/>
            <a:ext cx="0" cy="645584"/>
          </a:xfrm>
          <a:prstGeom prst="line">
            <a:avLst/>
          </a:prstGeom>
          <a:ln w="38100">
            <a:solidFill>
              <a:srgbClr val="3DAB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44"/>
          <p:cNvSpPr>
            <a:spLocks noChangeArrowheads="1"/>
          </p:cNvSpPr>
          <p:nvPr/>
        </p:nvSpPr>
        <p:spPr bwMode="auto">
          <a:xfrm>
            <a:off x="446603" y="115888"/>
            <a:ext cx="552464" cy="584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2" tIns="45706" rIns="91412" bIns="45706">
            <a:spAutoFit/>
          </a:bodyPr>
          <a:lstStyle/>
          <a:p>
            <a:pPr>
              <a:defRPr/>
            </a:pPr>
            <a:r>
              <a:rPr lang="es-ES" altLang="es-ES" sz="3200" dirty="0" smtClean="0"/>
              <a:t>2</a:t>
            </a:r>
            <a:endParaRPr lang="es-ES" altLang="es-ES" sz="3200" b="1" dirty="0">
              <a:solidFill>
                <a:srgbClr val="FF0000"/>
              </a:solidFill>
            </a:endParaRPr>
          </a:p>
        </p:txBody>
      </p:sp>
      <p:sp>
        <p:nvSpPr>
          <p:cNvPr id="8" name="Rectangle 44"/>
          <p:cNvSpPr>
            <a:spLocks noChangeArrowheads="1"/>
          </p:cNvSpPr>
          <p:nvPr/>
        </p:nvSpPr>
        <p:spPr bwMode="auto">
          <a:xfrm>
            <a:off x="1137973" y="115888"/>
            <a:ext cx="6447938" cy="584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2" tIns="45706" rIns="91412" bIns="45706">
            <a:spAutoFit/>
          </a:bodyPr>
          <a:lstStyle/>
          <a:p>
            <a:pPr>
              <a:defRPr/>
            </a:pPr>
            <a:r>
              <a:rPr lang="es-ES" altLang="es-ES" sz="3200" dirty="0" smtClean="0"/>
              <a:t>Memorias económicas</a:t>
            </a:r>
            <a:endParaRPr lang="es-ES" altLang="es-ES" sz="3200" b="1" dirty="0">
              <a:solidFill>
                <a:srgbClr val="FF000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r="5337" b="1474"/>
          <a:stretch/>
        </p:blipFill>
        <p:spPr>
          <a:xfrm>
            <a:off x="2300244" y="700635"/>
            <a:ext cx="4401346" cy="559188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8729" y="2520187"/>
            <a:ext cx="2438611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54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39 Conector recto"/>
          <p:cNvCxnSpPr/>
          <p:nvPr/>
        </p:nvCxnSpPr>
        <p:spPr>
          <a:xfrm>
            <a:off x="999067" y="0"/>
            <a:ext cx="0" cy="645584"/>
          </a:xfrm>
          <a:prstGeom prst="line">
            <a:avLst/>
          </a:prstGeom>
          <a:ln w="38100">
            <a:solidFill>
              <a:srgbClr val="3DAB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44"/>
          <p:cNvSpPr>
            <a:spLocks noChangeArrowheads="1"/>
          </p:cNvSpPr>
          <p:nvPr/>
        </p:nvSpPr>
        <p:spPr bwMode="auto">
          <a:xfrm>
            <a:off x="446603" y="115888"/>
            <a:ext cx="552464" cy="584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2" tIns="45706" rIns="91412" bIns="45706">
            <a:spAutoFit/>
          </a:bodyPr>
          <a:lstStyle/>
          <a:p>
            <a:pPr>
              <a:defRPr/>
            </a:pPr>
            <a:r>
              <a:rPr lang="es-ES" altLang="es-ES" sz="3200" dirty="0" smtClean="0"/>
              <a:t>2</a:t>
            </a:r>
            <a:endParaRPr lang="es-ES" altLang="es-ES" sz="3200" b="1" dirty="0">
              <a:solidFill>
                <a:srgbClr val="FF0000"/>
              </a:solidFill>
            </a:endParaRPr>
          </a:p>
        </p:txBody>
      </p:sp>
      <p:sp>
        <p:nvSpPr>
          <p:cNvPr id="8" name="Rectangle 44"/>
          <p:cNvSpPr>
            <a:spLocks noChangeArrowheads="1"/>
          </p:cNvSpPr>
          <p:nvPr/>
        </p:nvSpPr>
        <p:spPr bwMode="auto">
          <a:xfrm>
            <a:off x="1137973" y="115888"/>
            <a:ext cx="6447938" cy="584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2" tIns="45706" rIns="91412" bIns="45706">
            <a:spAutoFit/>
          </a:bodyPr>
          <a:lstStyle/>
          <a:p>
            <a:pPr>
              <a:defRPr/>
            </a:pPr>
            <a:r>
              <a:rPr lang="es-ES" altLang="es-ES" sz="3200" dirty="0" smtClean="0"/>
              <a:t>Memorias económicas</a:t>
            </a:r>
            <a:endParaRPr lang="es-ES" altLang="es-ES" sz="3200" b="1" dirty="0">
              <a:solidFill>
                <a:srgbClr val="FF00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434" y="828820"/>
            <a:ext cx="4304149" cy="54442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8729" y="2520187"/>
            <a:ext cx="2438611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6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39 Conector recto"/>
          <p:cNvCxnSpPr/>
          <p:nvPr/>
        </p:nvCxnSpPr>
        <p:spPr>
          <a:xfrm>
            <a:off x="999067" y="0"/>
            <a:ext cx="0" cy="645584"/>
          </a:xfrm>
          <a:prstGeom prst="line">
            <a:avLst/>
          </a:prstGeom>
          <a:ln w="38100">
            <a:solidFill>
              <a:srgbClr val="3DAB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44"/>
          <p:cNvSpPr>
            <a:spLocks noChangeArrowheads="1"/>
          </p:cNvSpPr>
          <p:nvPr/>
        </p:nvSpPr>
        <p:spPr bwMode="auto">
          <a:xfrm>
            <a:off x="446603" y="115888"/>
            <a:ext cx="552464" cy="584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2" tIns="45706" rIns="91412" bIns="45706">
            <a:spAutoFit/>
          </a:bodyPr>
          <a:lstStyle/>
          <a:p>
            <a:pPr>
              <a:defRPr/>
            </a:pPr>
            <a:r>
              <a:rPr lang="es-ES" altLang="es-ES" sz="3200" dirty="0" smtClean="0"/>
              <a:t>2</a:t>
            </a:r>
            <a:endParaRPr lang="es-ES" altLang="es-ES" sz="3200" b="1" dirty="0">
              <a:solidFill>
                <a:srgbClr val="FF0000"/>
              </a:solidFill>
            </a:endParaRPr>
          </a:p>
        </p:txBody>
      </p:sp>
      <p:sp>
        <p:nvSpPr>
          <p:cNvPr id="8" name="Rectangle 44"/>
          <p:cNvSpPr>
            <a:spLocks noChangeArrowheads="1"/>
          </p:cNvSpPr>
          <p:nvPr/>
        </p:nvSpPr>
        <p:spPr bwMode="auto">
          <a:xfrm>
            <a:off x="1137973" y="115888"/>
            <a:ext cx="6447938" cy="584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2" tIns="45706" rIns="91412" bIns="45706">
            <a:spAutoFit/>
          </a:bodyPr>
          <a:lstStyle/>
          <a:p>
            <a:pPr>
              <a:defRPr/>
            </a:pPr>
            <a:r>
              <a:rPr lang="es-ES" altLang="es-ES" sz="3200" dirty="0" smtClean="0"/>
              <a:t>Memorias económicas</a:t>
            </a:r>
            <a:endParaRPr lang="es-ES" altLang="es-ES" sz="3200" b="1" dirty="0">
              <a:solidFill>
                <a:srgbClr val="FF000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973" y="844944"/>
            <a:ext cx="7303641" cy="513327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8729" y="2520187"/>
            <a:ext cx="2438611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0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39 Conector recto"/>
          <p:cNvCxnSpPr/>
          <p:nvPr/>
        </p:nvCxnSpPr>
        <p:spPr>
          <a:xfrm>
            <a:off x="999067" y="0"/>
            <a:ext cx="0" cy="645584"/>
          </a:xfrm>
          <a:prstGeom prst="line">
            <a:avLst/>
          </a:prstGeom>
          <a:ln w="38100">
            <a:solidFill>
              <a:srgbClr val="3DAB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44"/>
          <p:cNvSpPr>
            <a:spLocks noChangeArrowheads="1"/>
          </p:cNvSpPr>
          <p:nvPr/>
        </p:nvSpPr>
        <p:spPr bwMode="auto">
          <a:xfrm>
            <a:off x="446603" y="115888"/>
            <a:ext cx="552464" cy="584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2" tIns="45706" rIns="91412" bIns="45706">
            <a:spAutoFit/>
          </a:bodyPr>
          <a:lstStyle/>
          <a:p>
            <a:pPr>
              <a:defRPr/>
            </a:pPr>
            <a:r>
              <a:rPr lang="es-ES" altLang="es-ES" sz="3200" dirty="0" smtClean="0"/>
              <a:t>2</a:t>
            </a:r>
            <a:endParaRPr lang="es-ES" altLang="es-ES" sz="3200" b="1" dirty="0">
              <a:solidFill>
                <a:srgbClr val="FF0000"/>
              </a:solidFill>
            </a:endParaRPr>
          </a:p>
        </p:txBody>
      </p:sp>
      <p:sp>
        <p:nvSpPr>
          <p:cNvPr id="8" name="Rectangle 44"/>
          <p:cNvSpPr>
            <a:spLocks noChangeArrowheads="1"/>
          </p:cNvSpPr>
          <p:nvPr/>
        </p:nvSpPr>
        <p:spPr bwMode="auto">
          <a:xfrm>
            <a:off x="1137973" y="115888"/>
            <a:ext cx="6447938" cy="584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2" tIns="45706" rIns="91412" bIns="45706">
            <a:spAutoFit/>
          </a:bodyPr>
          <a:lstStyle/>
          <a:p>
            <a:pPr>
              <a:defRPr/>
            </a:pPr>
            <a:r>
              <a:rPr lang="es-ES" altLang="es-ES" sz="3200" dirty="0" smtClean="0"/>
              <a:t>Memorias económicas</a:t>
            </a:r>
            <a:endParaRPr lang="es-ES" altLang="es-ES" sz="3200" b="1" dirty="0">
              <a:solidFill>
                <a:srgbClr val="FF000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126" y="1383631"/>
            <a:ext cx="6902226" cy="428208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8729" y="2520187"/>
            <a:ext cx="2438611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2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39 Conector recto"/>
          <p:cNvCxnSpPr/>
          <p:nvPr/>
        </p:nvCxnSpPr>
        <p:spPr>
          <a:xfrm>
            <a:off x="999067" y="0"/>
            <a:ext cx="0" cy="645584"/>
          </a:xfrm>
          <a:prstGeom prst="line">
            <a:avLst/>
          </a:prstGeom>
          <a:ln w="38100">
            <a:solidFill>
              <a:srgbClr val="3DAB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44"/>
          <p:cNvSpPr>
            <a:spLocks noChangeArrowheads="1"/>
          </p:cNvSpPr>
          <p:nvPr/>
        </p:nvSpPr>
        <p:spPr bwMode="auto">
          <a:xfrm>
            <a:off x="446603" y="115888"/>
            <a:ext cx="552464" cy="584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2" tIns="45706" rIns="91412" bIns="45706">
            <a:spAutoFit/>
          </a:bodyPr>
          <a:lstStyle/>
          <a:p>
            <a:pPr>
              <a:defRPr/>
            </a:pPr>
            <a:r>
              <a:rPr lang="es-ES" altLang="es-ES" sz="3200" dirty="0" smtClean="0"/>
              <a:t>2</a:t>
            </a:r>
            <a:endParaRPr lang="es-ES" altLang="es-ES" sz="3200" b="1" dirty="0">
              <a:solidFill>
                <a:srgbClr val="FF0000"/>
              </a:solidFill>
            </a:endParaRPr>
          </a:p>
        </p:txBody>
      </p:sp>
      <p:sp>
        <p:nvSpPr>
          <p:cNvPr id="8" name="Rectangle 44"/>
          <p:cNvSpPr>
            <a:spLocks noChangeArrowheads="1"/>
          </p:cNvSpPr>
          <p:nvPr/>
        </p:nvSpPr>
        <p:spPr bwMode="auto">
          <a:xfrm>
            <a:off x="1137973" y="115888"/>
            <a:ext cx="6447938" cy="584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2" tIns="45706" rIns="91412" bIns="45706">
            <a:spAutoFit/>
          </a:bodyPr>
          <a:lstStyle/>
          <a:p>
            <a:pPr>
              <a:defRPr/>
            </a:pPr>
            <a:r>
              <a:rPr lang="es-ES" altLang="es-ES" sz="3200" dirty="0" smtClean="0"/>
              <a:t>Memorias económicas</a:t>
            </a:r>
            <a:endParaRPr lang="es-ES" altLang="es-ES" sz="3200" b="1" dirty="0">
              <a:solidFill>
                <a:srgbClr val="FF00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922" y="1269332"/>
            <a:ext cx="6732944" cy="496929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8729" y="2520187"/>
            <a:ext cx="2438611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10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39 Conector recto"/>
          <p:cNvCxnSpPr/>
          <p:nvPr/>
        </p:nvCxnSpPr>
        <p:spPr>
          <a:xfrm>
            <a:off x="999067" y="0"/>
            <a:ext cx="0" cy="645584"/>
          </a:xfrm>
          <a:prstGeom prst="line">
            <a:avLst/>
          </a:prstGeom>
          <a:ln w="38100">
            <a:solidFill>
              <a:srgbClr val="3DAB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44"/>
          <p:cNvSpPr>
            <a:spLocks noChangeArrowheads="1"/>
          </p:cNvSpPr>
          <p:nvPr/>
        </p:nvSpPr>
        <p:spPr bwMode="auto">
          <a:xfrm>
            <a:off x="446603" y="115888"/>
            <a:ext cx="552464" cy="584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2" tIns="45706" rIns="91412" bIns="45706">
            <a:spAutoFit/>
          </a:bodyPr>
          <a:lstStyle/>
          <a:p>
            <a:pPr>
              <a:defRPr/>
            </a:pPr>
            <a:r>
              <a:rPr lang="es-ES" altLang="es-ES" sz="3200" dirty="0" smtClean="0"/>
              <a:t>2</a:t>
            </a:r>
            <a:endParaRPr lang="es-ES" altLang="es-ES" sz="3200" b="1" dirty="0">
              <a:solidFill>
                <a:srgbClr val="FF0000"/>
              </a:solidFill>
            </a:endParaRPr>
          </a:p>
        </p:txBody>
      </p:sp>
      <p:sp>
        <p:nvSpPr>
          <p:cNvPr id="8" name="Rectangle 44"/>
          <p:cNvSpPr>
            <a:spLocks noChangeArrowheads="1"/>
          </p:cNvSpPr>
          <p:nvPr/>
        </p:nvSpPr>
        <p:spPr bwMode="auto">
          <a:xfrm>
            <a:off x="1137973" y="115888"/>
            <a:ext cx="6447938" cy="584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2" tIns="45706" rIns="91412" bIns="45706">
            <a:spAutoFit/>
          </a:bodyPr>
          <a:lstStyle/>
          <a:p>
            <a:pPr>
              <a:defRPr/>
            </a:pPr>
            <a:r>
              <a:rPr lang="es-ES" altLang="es-ES" sz="3200" dirty="0" smtClean="0"/>
              <a:t>Memorias económicas</a:t>
            </a:r>
            <a:endParaRPr lang="es-ES" altLang="es-ES" sz="3200" b="1" dirty="0">
              <a:solidFill>
                <a:srgbClr val="FF000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058" y="813267"/>
            <a:ext cx="5553937" cy="527959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8729" y="2520187"/>
            <a:ext cx="2438611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3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39 Conector recto"/>
          <p:cNvCxnSpPr/>
          <p:nvPr/>
        </p:nvCxnSpPr>
        <p:spPr>
          <a:xfrm>
            <a:off x="999067" y="0"/>
            <a:ext cx="0" cy="645584"/>
          </a:xfrm>
          <a:prstGeom prst="line">
            <a:avLst/>
          </a:prstGeom>
          <a:ln w="38100">
            <a:solidFill>
              <a:srgbClr val="3DAB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44"/>
          <p:cNvSpPr>
            <a:spLocks noChangeArrowheads="1"/>
          </p:cNvSpPr>
          <p:nvPr/>
        </p:nvSpPr>
        <p:spPr bwMode="auto">
          <a:xfrm>
            <a:off x="446603" y="115888"/>
            <a:ext cx="552464" cy="584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2" tIns="45706" rIns="91412" bIns="45706">
            <a:spAutoFit/>
          </a:bodyPr>
          <a:lstStyle/>
          <a:p>
            <a:pPr>
              <a:defRPr/>
            </a:pPr>
            <a:r>
              <a:rPr lang="es-ES" altLang="es-ES" sz="3200" dirty="0" smtClean="0"/>
              <a:t>2</a:t>
            </a:r>
            <a:endParaRPr lang="es-ES" altLang="es-ES" sz="3200" b="1" dirty="0">
              <a:solidFill>
                <a:srgbClr val="FF0000"/>
              </a:solidFill>
            </a:endParaRPr>
          </a:p>
        </p:txBody>
      </p:sp>
      <p:sp>
        <p:nvSpPr>
          <p:cNvPr id="8" name="Rectangle 44"/>
          <p:cNvSpPr>
            <a:spLocks noChangeArrowheads="1"/>
          </p:cNvSpPr>
          <p:nvPr/>
        </p:nvSpPr>
        <p:spPr bwMode="auto">
          <a:xfrm>
            <a:off x="1137973" y="115888"/>
            <a:ext cx="6447938" cy="584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2" tIns="45706" rIns="91412" bIns="45706">
            <a:spAutoFit/>
          </a:bodyPr>
          <a:lstStyle/>
          <a:p>
            <a:pPr>
              <a:defRPr/>
            </a:pPr>
            <a:r>
              <a:rPr lang="es-ES" altLang="es-ES" sz="3200" dirty="0" smtClean="0"/>
              <a:t>Memorias económicas</a:t>
            </a:r>
            <a:endParaRPr lang="es-ES" altLang="es-ES" sz="3200" b="1" dirty="0">
              <a:solidFill>
                <a:srgbClr val="FF0000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8729" y="2520187"/>
            <a:ext cx="2438611" cy="1713124"/>
          </a:xfrm>
          <a:prstGeom prst="rect">
            <a:avLst/>
          </a:prstGeom>
        </p:spPr>
      </p:pic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8237869"/>
              </p:ext>
            </p:extLst>
          </p:nvPr>
        </p:nvGraphicFramePr>
        <p:xfrm>
          <a:off x="1239701" y="941807"/>
          <a:ext cx="5326562" cy="46854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Hoja de cálculo" r:id="rId5" imgW="10395920" imgH="9144020" progId="Excel.Sheet.8">
                  <p:embed/>
                </p:oleObj>
              </mc:Choice>
              <mc:Fallback>
                <p:oleObj name="Hoja de cálculo" r:id="rId5" imgW="10395920" imgH="914402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39701" y="941807"/>
                        <a:ext cx="5326562" cy="46854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823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39 Conector recto"/>
          <p:cNvCxnSpPr/>
          <p:nvPr/>
        </p:nvCxnSpPr>
        <p:spPr>
          <a:xfrm>
            <a:off x="999067" y="0"/>
            <a:ext cx="0" cy="645584"/>
          </a:xfrm>
          <a:prstGeom prst="line">
            <a:avLst/>
          </a:prstGeom>
          <a:ln w="38100">
            <a:solidFill>
              <a:srgbClr val="3DAB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Marcador de texto 2"/>
          <p:cNvSpPr>
            <a:spLocks noGrp="1"/>
          </p:cNvSpPr>
          <p:nvPr>
            <p:ph type="body" sz="quarter" idx="10"/>
          </p:nvPr>
        </p:nvSpPr>
        <p:spPr>
          <a:xfrm>
            <a:off x="1949116" y="1225732"/>
            <a:ext cx="8843210" cy="49356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_tradnl" dirty="0" smtClean="0">
                <a:solidFill>
                  <a:srgbClr val="57C6CB"/>
                </a:solidFill>
              </a:rPr>
              <a:t>¿Cómo gestionar la ME?</a:t>
            </a:r>
            <a:endParaRPr lang="es-ES_tradnl" sz="3000" dirty="0" smtClean="0"/>
          </a:p>
          <a:p>
            <a:pPr marL="0" indent="0">
              <a:buNone/>
            </a:pPr>
            <a:r>
              <a:rPr lang="es-ES_tradnl" sz="3000" dirty="0" smtClean="0"/>
              <a:t>Cada centro tiene su </a:t>
            </a:r>
            <a:r>
              <a:rPr lang="es-ES_tradnl" sz="3000" dirty="0" smtClean="0">
                <a:solidFill>
                  <a:srgbClr val="57C6CB"/>
                </a:solidFill>
              </a:rPr>
              <a:t>normativa propia</a:t>
            </a:r>
            <a:r>
              <a:rPr lang="es-ES_tradnl" sz="3000" dirty="0" smtClean="0"/>
              <a:t>:</a:t>
            </a:r>
          </a:p>
          <a:p>
            <a:pPr marL="896938" indent="0">
              <a:buNone/>
            </a:pPr>
            <a:r>
              <a:rPr lang="es-ES" sz="3000" dirty="0" smtClean="0"/>
              <a:t>	Decretos</a:t>
            </a:r>
            <a:r>
              <a:rPr lang="es-ES" sz="3000" dirty="0"/>
              <a:t>, leyes </a:t>
            </a:r>
            <a:r>
              <a:rPr lang="es-ES" sz="3000" dirty="0" smtClean="0"/>
              <a:t>CCAA, </a:t>
            </a:r>
            <a:r>
              <a:rPr lang="es-ES" sz="3000" dirty="0"/>
              <a:t>leyes de fundaciones, ordenes </a:t>
            </a:r>
            <a:r>
              <a:rPr lang="es-ES" sz="3000" dirty="0" smtClean="0"/>
              <a:t>forales…</a:t>
            </a:r>
          </a:p>
          <a:p>
            <a:pPr marL="0" indent="0">
              <a:buNone/>
            </a:pPr>
            <a:r>
              <a:rPr lang="es-ES_tradnl" sz="3000" dirty="0" smtClean="0">
                <a:solidFill>
                  <a:srgbClr val="57C6CB"/>
                </a:solidFill>
              </a:rPr>
              <a:t>Documentos específicos </a:t>
            </a:r>
            <a:r>
              <a:rPr lang="es-ES_tradnl" sz="3000" dirty="0" smtClean="0"/>
              <a:t>en cada </a:t>
            </a:r>
            <a:r>
              <a:rPr lang="es-ES_tradnl" sz="3000" dirty="0"/>
              <a:t>centro para evaluar la viabilidad, identificar las pruebas </a:t>
            </a:r>
            <a:r>
              <a:rPr lang="es-ES_tradnl" sz="3000" dirty="0" smtClean="0"/>
              <a:t>extraordinarias:</a:t>
            </a:r>
          </a:p>
          <a:p>
            <a:pPr marL="896938" indent="0">
              <a:buNone/>
            </a:pPr>
            <a:r>
              <a:rPr lang="es-ES" sz="3000" dirty="0" smtClean="0"/>
              <a:t>	Informe </a:t>
            </a:r>
            <a:r>
              <a:rPr lang="es-ES" sz="3000" dirty="0"/>
              <a:t>técnico consumo recursos, declaraciones del </a:t>
            </a:r>
            <a:r>
              <a:rPr lang="es-ES" sz="3000" dirty="0" smtClean="0"/>
              <a:t>investigador </a:t>
            </a:r>
            <a:r>
              <a:rPr lang="es-ES" sz="3000" dirty="0"/>
              <a:t>personal que </a:t>
            </a:r>
            <a:r>
              <a:rPr lang="es-ES" sz="3000" dirty="0" smtClean="0"/>
              <a:t>colabora, relación de procedimientos previstos, estimación de actividades 	extraordinarias…</a:t>
            </a:r>
            <a:endParaRPr lang="es-ES" sz="3000" dirty="0"/>
          </a:p>
          <a:p>
            <a:pPr marL="0" indent="0">
              <a:buNone/>
            </a:pPr>
            <a:endParaRPr lang="es-ES_tradnl" dirty="0" smtClean="0"/>
          </a:p>
          <a:p>
            <a:pPr marL="0" indent="0">
              <a:buNone/>
            </a:pPr>
            <a:endParaRPr lang="es-ES" dirty="0"/>
          </a:p>
          <a:p>
            <a:endParaRPr lang="es-ES" dirty="0"/>
          </a:p>
        </p:txBody>
      </p:sp>
      <p:sp>
        <p:nvSpPr>
          <p:cNvPr id="7" name="Rectangle 44"/>
          <p:cNvSpPr>
            <a:spLocks noChangeArrowheads="1"/>
          </p:cNvSpPr>
          <p:nvPr/>
        </p:nvSpPr>
        <p:spPr bwMode="auto">
          <a:xfrm>
            <a:off x="446603" y="115888"/>
            <a:ext cx="552464" cy="584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2" tIns="45706" rIns="91412" bIns="45706">
            <a:spAutoFit/>
          </a:bodyPr>
          <a:lstStyle/>
          <a:p>
            <a:pPr>
              <a:defRPr/>
            </a:pPr>
            <a:r>
              <a:rPr lang="es-ES" altLang="es-ES" sz="3200" dirty="0" smtClean="0"/>
              <a:t>2</a:t>
            </a:r>
            <a:endParaRPr lang="es-ES" altLang="es-ES" sz="3200" b="1" dirty="0">
              <a:solidFill>
                <a:srgbClr val="FF0000"/>
              </a:solidFill>
            </a:endParaRPr>
          </a:p>
        </p:txBody>
      </p:sp>
      <p:sp>
        <p:nvSpPr>
          <p:cNvPr id="8" name="Rectangle 44"/>
          <p:cNvSpPr>
            <a:spLocks noChangeArrowheads="1"/>
          </p:cNvSpPr>
          <p:nvPr/>
        </p:nvSpPr>
        <p:spPr bwMode="auto">
          <a:xfrm>
            <a:off x="1137973" y="115888"/>
            <a:ext cx="6447938" cy="584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2" tIns="45706" rIns="91412" bIns="45706">
            <a:spAutoFit/>
          </a:bodyPr>
          <a:lstStyle/>
          <a:p>
            <a:pPr>
              <a:defRPr/>
            </a:pPr>
            <a:r>
              <a:rPr lang="es-ES" altLang="es-ES" sz="3200" dirty="0" smtClean="0"/>
              <a:t>Memorias económicas</a:t>
            </a:r>
            <a:endParaRPr lang="es-ES" altLang="es-E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53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39 Conector recto"/>
          <p:cNvCxnSpPr/>
          <p:nvPr/>
        </p:nvCxnSpPr>
        <p:spPr>
          <a:xfrm>
            <a:off x="999067" y="0"/>
            <a:ext cx="0" cy="645584"/>
          </a:xfrm>
          <a:prstGeom prst="line">
            <a:avLst/>
          </a:prstGeom>
          <a:ln w="38100">
            <a:solidFill>
              <a:srgbClr val="3DAB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Marcador de texto 2"/>
          <p:cNvSpPr>
            <a:spLocks noGrp="1"/>
          </p:cNvSpPr>
          <p:nvPr>
            <p:ph type="body" sz="quarter" idx="10"/>
          </p:nvPr>
        </p:nvSpPr>
        <p:spPr>
          <a:xfrm>
            <a:off x="1986200" y="1279862"/>
            <a:ext cx="8210564" cy="4935674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es-ES" sz="2500" dirty="0" smtClean="0"/>
              <a:t>Por </a:t>
            </a:r>
            <a:r>
              <a:rPr lang="es-ES" sz="2500" dirty="0"/>
              <a:t>cada paciente </a:t>
            </a:r>
            <a:r>
              <a:rPr lang="es-ES" sz="2500" dirty="0" smtClean="0"/>
              <a:t>		Compensación </a:t>
            </a:r>
            <a:r>
              <a:rPr lang="es-ES" sz="2500" dirty="0"/>
              <a:t>económica </a:t>
            </a:r>
            <a:endParaRPr lang="es-ES" sz="2500" dirty="0" smtClean="0"/>
          </a:p>
          <a:p>
            <a:pPr marL="0" indent="0" algn="just">
              <a:buNone/>
            </a:pPr>
            <a:r>
              <a:rPr lang="es-ES" sz="2500" dirty="0" smtClean="0"/>
              <a:t>Esta </a:t>
            </a:r>
            <a:r>
              <a:rPr lang="es-ES" sz="2500" dirty="0"/>
              <a:t>cantidad, será distribuida </a:t>
            </a:r>
            <a:r>
              <a:rPr lang="es-ES" sz="2500" dirty="0" smtClean="0"/>
              <a:t>a </a:t>
            </a:r>
            <a:r>
              <a:rPr lang="es-ES" sz="2500" dirty="0"/>
              <a:t>través de diferentes fórmulas pactadas en cada </a:t>
            </a:r>
            <a:r>
              <a:rPr lang="es-ES" sz="2500" dirty="0" smtClean="0"/>
              <a:t>centro:</a:t>
            </a:r>
          </a:p>
          <a:p>
            <a:pPr marL="0" indent="0" algn="just">
              <a:buNone/>
            </a:pPr>
            <a:r>
              <a:rPr lang="es-ES" sz="2500" dirty="0" smtClean="0"/>
              <a:t>	I+D </a:t>
            </a:r>
            <a:r>
              <a:rPr lang="es-ES" sz="2500" dirty="0"/>
              <a:t>+i </a:t>
            </a:r>
            <a:r>
              <a:rPr lang="es-ES" sz="2500" dirty="0" smtClean="0"/>
              <a:t>Fundaciones / Institutos de investigación </a:t>
            </a:r>
          </a:p>
          <a:p>
            <a:pPr marL="0" indent="0">
              <a:buNone/>
            </a:pPr>
            <a:r>
              <a:rPr lang="es-ES" sz="2500" dirty="0"/>
              <a:t>	</a:t>
            </a:r>
            <a:r>
              <a:rPr lang="es-ES" sz="2500" dirty="0" smtClean="0"/>
              <a:t>Centro </a:t>
            </a:r>
          </a:p>
          <a:p>
            <a:pPr marL="0" indent="0" algn="just">
              <a:buNone/>
            </a:pPr>
            <a:r>
              <a:rPr lang="es-ES" sz="2500" dirty="0"/>
              <a:t>	</a:t>
            </a:r>
            <a:r>
              <a:rPr lang="es-ES" sz="2500" dirty="0" smtClean="0"/>
              <a:t>Equipo investigador</a:t>
            </a:r>
          </a:p>
          <a:p>
            <a:pPr marL="896938" indent="0" algn="just">
              <a:buNone/>
            </a:pPr>
            <a:r>
              <a:rPr lang="es-ES" sz="2500" dirty="0" smtClean="0"/>
              <a:t>Otros servicios (Farmacia, Radiología, Anatomía  Patológica, Radiología, </a:t>
            </a:r>
            <a:r>
              <a:rPr lang="es-ES" sz="2500" dirty="0"/>
              <a:t>Cardiología, Medicina Nuclear, laboratorio</a:t>
            </a:r>
            <a:r>
              <a:rPr lang="es-ES" sz="2500" dirty="0" smtClean="0"/>
              <a:t>, otros…).</a:t>
            </a:r>
          </a:p>
          <a:p>
            <a:pPr marL="0" indent="0" algn="just">
              <a:buNone/>
            </a:pPr>
            <a:r>
              <a:rPr lang="es-ES" sz="2500" dirty="0">
                <a:solidFill>
                  <a:srgbClr val="57C6CB"/>
                </a:solidFill>
              </a:rPr>
              <a:t>IMPORTANTE: Disponer de una buena herramienta de Gestión. </a:t>
            </a:r>
          </a:p>
          <a:p>
            <a:pPr marL="0" indent="0" algn="just">
              <a:buNone/>
            </a:pPr>
            <a:r>
              <a:rPr lang="es-ES" sz="2500" dirty="0"/>
              <a:t>Seguimiento y control de los gastos (Facturación, reembolsos a pacientes por desplazamiento etc…)</a:t>
            </a:r>
          </a:p>
          <a:p>
            <a:pPr marL="896938" indent="0">
              <a:buNone/>
            </a:pPr>
            <a:endParaRPr lang="es-ES_tradnl" sz="2500" dirty="0"/>
          </a:p>
          <a:p>
            <a:pPr marL="896938" indent="0">
              <a:buNone/>
            </a:pPr>
            <a:endParaRPr lang="es-ES" sz="2500" dirty="0"/>
          </a:p>
        </p:txBody>
      </p:sp>
      <p:sp>
        <p:nvSpPr>
          <p:cNvPr id="7" name="Rectangle 44"/>
          <p:cNvSpPr>
            <a:spLocks noChangeArrowheads="1"/>
          </p:cNvSpPr>
          <p:nvPr/>
        </p:nvSpPr>
        <p:spPr bwMode="auto">
          <a:xfrm>
            <a:off x="446603" y="115888"/>
            <a:ext cx="552464" cy="584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2" tIns="45706" rIns="91412" bIns="45706">
            <a:spAutoFit/>
          </a:bodyPr>
          <a:lstStyle/>
          <a:p>
            <a:pPr>
              <a:defRPr/>
            </a:pPr>
            <a:r>
              <a:rPr lang="es-ES" altLang="es-ES" sz="3200" dirty="0" smtClean="0"/>
              <a:t>2</a:t>
            </a:r>
            <a:endParaRPr lang="es-ES" altLang="es-ES" sz="3200" b="1" dirty="0">
              <a:solidFill>
                <a:srgbClr val="FF0000"/>
              </a:solidFill>
            </a:endParaRPr>
          </a:p>
        </p:txBody>
      </p:sp>
      <p:sp>
        <p:nvSpPr>
          <p:cNvPr id="8" name="Rectangle 44"/>
          <p:cNvSpPr>
            <a:spLocks noChangeArrowheads="1"/>
          </p:cNvSpPr>
          <p:nvPr/>
        </p:nvSpPr>
        <p:spPr bwMode="auto">
          <a:xfrm>
            <a:off x="1137973" y="115888"/>
            <a:ext cx="6447938" cy="584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2" tIns="45706" rIns="91412" bIns="45706">
            <a:spAutoFit/>
          </a:bodyPr>
          <a:lstStyle/>
          <a:p>
            <a:pPr>
              <a:defRPr/>
            </a:pPr>
            <a:r>
              <a:rPr lang="es-ES" altLang="es-ES" sz="3200" dirty="0" smtClean="0"/>
              <a:t>Memorias económicas</a:t>
            </a:r>
            <a:endParaRPr lang="es-ES" altLang="es-ES" sz="3200" b="1" dirty="0">
              <a:solidFill>
                <a:srgbClr val="FF0000"/>
              </a:solidFill>
            </a:endParaRPr>
          </a:p>
        </p:txBody>
      </p:sp>
      <p:sp>
        <p:nvSpPr>
          <p:cNvPr id="3" name="Flecha derecha 2"/>
          <p:cNvSpPr/>
          <p:nvPr/>
        </p:nvSpPr>
        <p:spPr>
          <a:xfrm>
            <a:off x="4710363" y="1371600"/>
            <a:ext cx="727911" cy="215067"/>
          </a:xfrm>
          <a:prstGeom prst="rightArrow">
            <a:avLst/>
          </a:prstGeom>
          <a:solidFill>
            <a:srgbClr val="57C6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Triángulo isósceles 8"/>
          <p:cNvSpPr/>
          <p:nvPr/>
        </p:nvSpPr>
        <p:spPr>
          <a:xfrm rot="5400000">
            <a:off x="2749443" y="3060471"/>
            <a:ext cx="160174" cy="132974"/>
          </a:xfrm>
          <a:prstGeom prst="triangle">
            <a:avLst/>
          </a:prstGeom>
          <a:solidFill>
            <a:srgbClr val="57C6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Triángulo isósceles 9"/>
          <p:cNvSpPr/>
          <p:nvPr/>
        </p:nvSpPr>
        <p:spPr>
          <a:xfrm rot="5400000">
            <a:off x="2749443" y="3503235"/>
            <a:ext cx="160174" cy="132974"/>
          </a:xfrm>
          <a:prstGeom prst="triangle">
            <a:avLst/>
          </a:prstGeom>
          <a:solidFill>
            <a:srgbClr val="57C6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Triángulo isósceles 10"/>
          <p:cNvSpPr/>
          <p:nvPr/>
        </p:nvSpPr>
        <p:spPr>
          <a:xfrm rot="5400000">
            <a:off x="2749443" y="3918863"/>
            <a:ext cx="160174" cy="132974"/>
          </a:xfrm>
          <a:prstGeom prst="triangle">
            <a:avLst/>
          </a:prstGeom>
          <a:solidFill>
            <a:srgbClr val="57C6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Triángulo isósceles 11"/>
          <p:cNvSpPr/>
          <p:nvPr/>
        </p:nvSpPr>
        <p:spPr>
          <a:xfrm rot="5400000">
            <a:off x="2749443" y="2636000"/>
            <a:ext cx="160174" cy="132974"/>
          </a:xfrm>
          <a:prstGeom prst="triangle">
            <a:avLst/>
          </a:prstGeom>
          <a:solidFill>
            <a:srgbClr val="57C6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714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24075" y="1089025"/>
            <a:ext cx="10515600" cy="1206715"/>
          </a:xfrm>
        </p:spPr>
        <p:txBody>
          <a:bodyPr>
            <a:normAutofit fontScale="90000"/>
          </a:bodyPr>
          <a:lstStyle/>
          <a:p>
            <a:pPr algn="l"/>
            <a:r>
              <a:rPr lang="es-ES" altLang="es-ES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ÍNDICE</a:t>
            </a:r>
            <a:r>
              <a:rPr lang="es-ES" altLang="es-ES" sz="4800" dirty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s-ES" altLang="es-ES" sz="4800" dirty="0">
                <a:solidFill>
                  <a:schemeClr val="bg1">
                    <a:lumMod val="65000"/>
                  </a:schemeClr>
                </a:solidFill>
              </a:rPr>
            </a:b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0"/>
          </p:nvPr>
        </p:nvSpPr>
        <p:spPr>
          <a:xfrm>
            <a:off x="2000250" y="1984408"/>
            <a:ext cx="10346365" cy="4873592"/>
          </a:xfrm>
        </p:spPr>
        <p:txBody>
          <a:bodyPr>
            <a:normAutofit/>
          </a:bodyPr>
          <a:lstStyle/>
          <a:p>
            <a:pPr marL="152392" indent="0" defTabSz="1219170">
              <a:spcBef>
                <a:spcPts val="0"/>
              </a:spcBef>
              <a:spcAft>
                <a:spcPts val="2133"/>
              </a:spcAft>
              <a:buClrTx/>
              <a:buNone/>
            </a:pPr>
            <a:r>
              <a:rPr lang="es-ES" altLang="es-ES" sz="1867" b="1" dirty="0">
                <a:solidFill>
                  <a:prstClr val="black"/>
                </a:solidFill>
              </a:rPr>
              <a:t>1 </a:t>
            </a:r>
            <a:r>
              <a:rPr lang="es-ES" altLang="es-ES" sz="1867" b="1" dirty="0">
                <a:solidFill>
                  <a:srgbClr val="57C6CB"/>
                </a:solidFill>
              </a:rPr>
              <a:t>|</a:t>
            </a:r>
            <a:r>
              <a:rPr lang="es-ES" altLang="es-ES" sz="1867" b="1" dirty="0">
                <a:solidFill>
                  <a:prstClr val="black"/>
                </a:solidFill>
              </a:rPr>
              <a:t> </a:t>
            </a:r>
            <a:r>
              <a:rPr lang="es-ES" altLang="es-ES" sz="1867" b="1" dirty="0" smtClean="0">
                <a:solidFill>
                  <a:prstClr val="black"/>
                </a:solidFill>
              </a:rPr>
              <a:t>Introducción. </a:t>
            </a:r>
            <a:r>
              <a:rPr lang="es-ES_tradnl" altLang="es-ES" sz="1867" dirty="0">
                <a:solidFill>
                  <a:prstClr val="black"/>
                </a:solidFill>
              </a:rPr>
              <a:t>Marco normativo</a:t>
            </a:r>
            <a:r>
              <a:rPr lang="es-ES_tradnl" altLang="es-ES" sz="1867" dirty="0" smtClean="0">
                <a:solidFill>
                  <a:prstClr val="black"/>
                </a:solidFill>
              </a:rPr>
              <a:t>:</a:t>
            </a:r>
            <a:endParaRPr lang="es-ES" altLang="es-ES" sz="1867" b="1" dirty="0" smtClean="0">
              <a:solidFill>
                <a:prstClr val="black"/>
              </a:solidFill>
            </a:endParaRPr>
          </a:p>
          <a:p>
            <a:pPr marL="152392" indent="0" defTabSz="1219170">
              <a:spcBef>
                <a:spcPts val="0"/>
              </a:spcBef>
              <a:spcAft>
                <a:spcPts val="2133"/>
              </a:spcAft>
              <a:buClrTx/>
              <a:buNone/>
            </a:pPr>
            <a:r>
              <a:rPr lang="es-ES" altLang="es-ES" sz="1867" b="1" dirty="0">
                <a:solidFill>
                  <a:prstClr val="black"/>
                </a:solidFill>
              </a:rPr>
              <a:t>	</a:t>
            </a:r>
            <a:r>
              <a:rPr lang="es-ES_tradnl" altLang="es-ES" sz="1867" dirty="0" smtClean="0">
                <a:solidFill>
                  <a:prstClr val="black"/>
                </a:solidFill>
              </a:rPr>
              <a:t>Real Decreto 1090/2015. Artículo 32.Aspectos económicos del ensayo clínico. </a:t>
            </a:r>
            <a:endParaRPr lang="es-ES_tradnl" altLang="es-ES" sz="1867" dirty="0">
              <a:solidFill>
                <a:prstClr val="black"/>
              </a:solidFill>
            </a:endParaRPr>
          </a:p>
          <a:p>
            <a:pPr marL="152392" indent="0" defTabSz="1219170">
              <a:spcBef>
                <a:spcPts val="0"/>
              </a:spcBef>
              <a:spcAft>
                <a:spcPts val="2133"/>
              </a:spcAft>
              <a:buClrTx/>
              <a:buNone/>
            </a:pPr>
            <a:r>
              <a:rPr lang="es-ES_tradnl" sz="1867" dirty="0">
                <a:solidFill>
                  <a:prstClr val="black"/>
                </a:solidFill>
              </a:rPr>
              <a:t>	</a:t>
            </a:r>
            <a:r>
              <a:rPr lang="es-ES" sz="1870" dirty="0" smtClean="0">
                <a:solidFill>
                  <a:prstClr val="black"/>
                </a:solidFill>
              </a:rPr>
              <a:t>Documento </a:t>
            </a:r>
            <a:r>
              <a:rPr lang="es-ES" sz="1870" dirty="0">
                <a:solidFill>
                  <a:prstClr val="black"/>
                </a:solidFill>
              </a:rPr>
              <a:t>de instrucciones de la </a:t>
            </a:r>
            <a:r>
              <a:rPr lang="es-ES" sz="1870" dirty="0" smtClean="0">
                <a:solidFill>
                  <a:prstClr val="black"/>
                </a:solidFill>
              </a:rPr>
              <a:t>AEMPS para </a:t>
            </a:r>
            <a:r>
              <a:rPr lang="es-ES" sz="1870" dirty="0">
                <a:solidFill>
                  <a:prstClr val="black"/>
                </a:solidFill>
              </a:rPr>
              <a:t>la realización </a:t>
            </a:r>
            <a:r>
              <a:rPr lang="es-ES" sz="1870" dirty="0" smtClean="0">
                <a:solidFill>
                  <a:prstClr val="black"/>
                </a:solidFill>
              </a:rPr>
              <a:t>de ensayos clínicos.</a:t>
            </a:r>
            <a:r>
              <a:rPr lang="es-ES_tradnl" altLang="es-ES" sz="1870" dirty="0" smtClean="0">
                <a:solidFill>
                  <a:prstClr val="black"/>
                </a:solidFill>
              </a:rPr>
              <a:t> </a:t>
            </a:r>
          </a:p>
          <a:p>
            <a:pPr marL="152392" indent="0" defTabSz="1219170">
              <a:spcBef>
                <a:spcPts val="0"/>
              </a:spcBef>
              <a:spcAft>
                <a:spcPts val="2133"/>
              </a:spcAft>
              <a:buClrTx/>
              <a:buNone/>
            </a:pPr>
            <a:r>
              <a:rPr lang="es-ES" altLang="es-ES" sz="1867" b="1" dirty="0" smtClean="0">
                <a:solidFill>
                  <a:prstClr val="black"/>
                </a:solidFill>
              </a:rPr>
              <a:t>2 </a:t>
            </a:r>
            <a:r>
              <a:rPr lang="es-ES" altLang="es-ES" sz="1867" b="1" dirty="0" smtClean="0">
                <a:solidFill>
                  <a:srgbClr val="57C6CB"/>
                </a:solidFill>
              </a:rPr>
              <a:t>|</a:t>
            </a:r>
            <a:r>
              <a:rPr lang="es-ES" altLang="es-ES" sz="1867" b="1" dirty="0" smtClean="0">
                <a:solidFill>
                  <a:srgbClr val="758380"/>
                </a:solidFill>
              </a:rPr>
              <a:t> </a:t>
            </a:r>
            <a:r>
              <a:rPr lang="es-ES" altLang="es-ES" sz="1867" b="1" dirty="0">
                <a:solidFill>
                  <a:prstClr val="black"/>
                </a:solidFill>
              </a:rPr>
              <a:t>Memorias </a:t>
            </a:r>
            <a:r>
              <a:rPr lang="es-ES" altLang="es-ES" sz="1867" b="1" dirty="0" smtClean="0">
                <a:solidFill>
                  <a:prstClr val="black"/>
                </a:solidFill>
              </a:rPr>
              <a:t>económicas</a:t>
            </a:r>
          </a:p>
          <a:p>
            <a:pPr marL="152392" indent="0" defTabSz="1219170">
              <a:spcBef>
                <a:spcPts val="0"/>
              </a:spcBef>
              <a:spcAft>
                <a:spcPts val="2133"/>
              </a:spcAft>
              <a:buClrTx/>
              <a:buNone/>
            </a:pPr>
            <a:r>
              <a:rPr lang="es-ES" altLang="es-ES" sz="1867" b="1" dirty="0" smtClean="0">
                <a:solidFill>
                  <a:prstClr val="black"/>
                </a:solidFill>
              </a:rPr>
              <a:t>3 </a:t>
            </a:r>
            <a:r>
              <a:rPr lang="es-ES" altLang="es-ES" sz="1867" b="1" dirty="0" smtClean="0">
                <a:solidFill>
                  <a:srgbClr val="57C6CB"/>
                </a:solidFill>
              </a:rPr>
              <a:t>| </a:t>
            </a:r>
            <a:r>
              <a:rPr lang="es-ES" altLang="es-ES" sz="1867" b="1" dirty="0" smtClean="0">
                <a:solidFill>
                  <a:prstClr val="black"/>
                </a:solidFill>
              </a:rPr>
              <a:t>Gestión de pruebas extraordinarias</a:t>
            </a:r>
          </a:p>
          <a:p>
            <a:pPr marL="152392" indent="0" defTabSz="1219170">
              <a:spcBef>
                <a:spcPts val="0"/>
              </a:spcBef>
              <a:spcAft>
                <a:spcPts val="2133"/>
              </a:spcAft>
              <a:buClrTx/>
              <a:buNone/>
            </a:pPr>
            <a:r>
              <a:rPr lang="es-ES" altLang="es-ES" sz="1867" b="1" dirty="0" smtClean="0">
                <a:solidFill>
                  <a:prstClr val="black"/>
                </a:solidFill>
              </a:rPr>
              <a:t>4 </a:t>
            </a:r>
            <a:r>
              <a:rPr lang="es-ES" altLang="es-ES" sz="1867" b="1" dirty="0" smtClean="0">
                <a:solidFill>
                  <a:srgbClr val="57C6CB"/>
                </a:solidFill>
              </a:rPr>
              <a:t>|</a:t>
            </a:r>
            <a:r>
              <a:rPr lang="es-ES" altLang="es-ES" sz="1867" b="1" dirty="0" smtClean="0">
                <a:solidFill>
                  <a:srgbClr val="758380"/>
                </a:solidFill>
              </a:rPr>
              <a:t> </a:t>
            </a:r>
            <a:r>
              <a:rPr lang="es-ES" altLang="es-ES" sz="1867" b="1" dirty="0" smtClean="0">
                <a:solidFill>
                  <a:prstClr val="black"/>
                </a:solidFill>
              </a:rPr>
              <a:t>Otros conceptos</a:t>
            </a:r>
            <a:endParaRPr lang="es-ES" altLang="es-ES" sz="1867" dirty="0">
              <a:solidFill>
                <a:prstClr val="black"/>
              </a:solidFill>
            </a:endParaRPr>
          </a:p>
          <a:p>
            <a:pPr marL="152392" indent="0" defTabSz="1219170">
              <a:spcBef>
                <a:spcPts val="0"/>
              </a:spcBef>
              <a:spcAft>
                <a:spcPts val="2133"/>
              </a:spcAft>
              <a:buClrTx/>
              <a:buNone/>
            </a:pPr>
            <a:endParaRPr lang="es-ES" altLang="es-ES" sz="1867" b="1" dirty="0" smtClean="0">
              <a:solidFill>
                <a:prstClr val="black"/>
              </a:solidFill>
            </a:endParaRPr>
          </a:p>
          <a:p>
            <a:pPr marL="152392" indent="0" defTabSz="1219170">
              <a:spcBef>
                <a:spcPts val="0"/>
              </a:spcBef>
              <a:spcAft>
                <a:spcPts val="2133"/>
              </a:spcAft>
              <a:buClrTx/>
              <a:buNone/>
            </a:pPr>
            <a:endParaRPr lang="es-ES" altLang="es-ES" sz="1867" b="1" dirty="0">
              <a:solidFill>
                <a:prstClr val="black"/>
              </a:solidFill>
            </a:endParaRPr>
          </a:p>
          <a:p>
            <a:pPr marL="152392" indent="0" defTabSz="1219170">
              <a:spcBef>
                <a:spcPts val="0"/>
              </a:spcBef>
              <a:spcAft>
                <a:spcPts val="2133"/>
              </a:spcAft>
              <a:buClrTx/>
              <a:buNone/>
            </a:pPr>
            <a:endParaRPr lang="es-ES" altLang="es-ES" sz="1867" b="1" dirty="0">
              <a:solidFill>
                <a:prstClr val="black"/>
              </a:solidFill>
            </a:endParaRPr>
          </a:p>
          <a:p>
            <a:pPr marL="152392" indent="0" defTabSz="1219170">
              <a:spcBef>
                <a:spcPts val="0"/>
              </a:spcBef>
              <a:spcAft>
                <a:spcPts val="2133"/>
              </a:spcAft>
              <a:buClrTx/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6026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39 Conector recto"/>
          <p:cNvCxnSpPr/>
          <p:nvPr/>
        </p:nvCxnSpPr>
        <p:spPr>
          <a:xfrm>
            <a:off x="999067" y="0"/>
            <a:ext cx="0" cy="645584"/>
          </a:xfrm>
          <a:prstGeom prst="line">
            <a:avLst/>
          </a:prstGeom>
          <a:ln w="38100">
            <a:solidFill>
              <a:srgbClr val="3DAB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44"/>
          <p:cNvSpPr>
            <a:spLocks noChangeArrowheads="1"/>
          </p:cNvSpPr>
          <p:nvPr/>
        </p:nvSpPr>
        <p:spPr bwMode="auto">
          <a:xfrm>
            <a:off x="446603" y="115888"/>
            <a:ext cx="552464" cy="584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2" tIns="45706" rIns="91412" bIns="45706">
            <a:spAutoFit/>
          </a:bodyPr>
          <a:lstStyle/>
          <a:p>
            <a:pPr>
              <a:defRPr/>
            </a:pPr>
            <a:r>
              <a:rPr lang="es-ES" altLang="es-ES" sz="3200" dirty="0" smtClean="0"/>
              <a:t>2</a:t>
            </a:r>
            <a:endParaRPr lang="es-ES" altLang="es-ES" sz="3200" b="1" dirty="0">
              <a:solidFill>
                <a:srgbClr val="FF0000"/>
              </a:solidFill>
            </a:endParaRPr>
          </a:p>
        </p:txBody>
      </p:sp>
      <p:sp>
        <p:nvSpPr>
          <p:cNvPr id="10" name="Rectangle 44"/>
          <p:cNvSpPr>
            <a:spLocks noChangeArrowheads="1"/>
          </p:cNvSpPr>
          <p:nvPr/>
        </p:nvSpPr>
        <p:spPr bwMode="auto">
          <a:xfrm>
            <a:off x="1137973" y="115888"/>
            <a:ext cx="6447938" cy="584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2" tIns="45706" rIns="91412" bIns="45706">
            <a:spAutoFit/>
          </a:bodyPr>
          <a:lstStyle/>
          <a:p>
            <a:pPr>
              <a:defRPr/>
            </a:pPr>
            <a:r>
              <a:rPr lang="es-ES" altLang="es-ES" sz="3200" dirty="0" smtClean="0"/>
              <a:t>Memorias económicas</a:t>
            </a:r>
            <a:endParaRPr lang="es-ES" altLang="es-ES" sz="3200" b="1" dirty="0">
              <a:solidFill>
                <a:srgbClr val="FF0000"/>
              </a:solidFill>
            </a:endParaRPr>
          </a:p>
        </p:txBody>
      </p:sp>
      <p:pic>
        <p:nvPicPr>
          <p:cNvPr id="12" name="Imagen 11"/>
          <p:cNvPicPr/>
          <p:nvPr/>
        </p:nvPicPr>
        <p:blipFill rotWithShape="1">
          <a:blip r:embed="rId3"/>
          <a:srcRect l="2204" t="20064" r="24848" b="2231"/>
          <a:stretch/>
        </p:blipFill>
        <p:spPr bwMode="auto">
          <a:xfrm>
            <a:off x="589764" y="1422776"/>
            <a:ext cx="5819745" cy="38780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/>
          <p:cNvPicPr/>
          <p:nvPr/>
        </p:nvPicPr>
        <p:blipFill rotWithShape="1">
          <a:blip r:embed="rId4"/>
          <a:srcRect l="2085" t="35417" r="40331" b="5224"/>
          <a:stretch/>
        </p:blipFill>
        <p:spPr bwMode="auto">
          <a:xfrm>
            <a:off x="6249039" y="1422776"/>
            <a:ext cx="4784721" cy="32885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5619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39 Conector recto"/>
          <p:cNvCxnSpPr/>
          <p:nvPr/>
        </p:nvCxnSpPr>
        <p:spPr>
          <a:xfrm>
            <a:off x="999067" y="0"/>
            <a:ext cx="0" cy="645584"/>
          </a:xfrm>
          <a:prstGeom prst="line">
            <a:avLst/>
          </a:prstGeom>
          <a:ln w="38100">
            <a:solidFill>
              <a:srgbClr val="3DAB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Marcador de texto 2"/>
          <p:cNvSpPr>
            <a:spLocks noGrp="1"/>
          </p:cNvSpPr>
          <p:nvPr>
            <p:ph type="body" sz="quarter" idx="10"/>
          </p:nvPr>
        </p:nvSpPr>
        <p:spPr>
          <a:xfrm>
            <a:off x="838200" y="966652"/>
            <a:ext cx="10515600" cy="493567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_tradnl" dirty="0" smtClean="0"/>
          </a:p>
          <a:p>
            <a:pPr marL="0" indent="0">
              <a:buNone/>
            </a:pPr>
            <a:endParaRPr lang="es-ES_tradnl" dirty="0" smtClean="0"/>
          </a:p>
          <a:p>
            <a:pPr marL="0" indent="0">
              <a:buNone/>
            </a:pPr>
            <a:endParaRPr lang="es-ES" dirty="0"/>
          </a:p>
          <a:p>
            <a:endParaRPr lang="es-ES" dirty="0"/>
          </a:p>
        </p:txBody>
      </p:sp>
      <p:sp>
        <p:nvSpPr>
          <p:cNvPr id="2" name="CuadroTexto 1"/>
          <p:cNvSpPr txBox="1"/>
          <p:nvPr/>
        </p:nvSpPr>
        <p:spPr>
          <a:xfrm>
            <a:off x="2441980" y="1437971"/>
            <a:ext cx="730804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500" dirty="0"/>
              <a:t>Llamamos </a:t>
            </a:r>
            <a:r>
              <a:rPr lang="es-ES" sz="2500" b="1" dirty="0">
                <a:solidFill>
                  <a:srgbClr val="57C6CB"/>
                </a:solidFill>
              </a:rPr>
              <a:t>actividades extraordinarias </a:t>
            </a:r>
            <a:r>
              <a:rPr lang="es-ES" sz="2500" dirty="0"/>
              <a:t>a las pruebas o actuaciones que no forman parte de la atención médica habitual del proceso por el que se está atendiendo al paciente y que no se realizarían si el paciente no estuviera incluido en el ensayo clínico.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393" y="3991179"/>
            <a:ext cx="1536325" cy="144487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t="10484" b="9638"/>
          <a:stretch/>
        </p:blipFill>
        <p:spPr>
          <a:xfrm>
            <a:off x="3053100" y="3981062"/>
            <a:ext cx="1759943" cy="140581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9821" y="3991180"/>
            <a:ext cx="1700517" cy="140073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/>
          <a:srcRect t="3433" b="6835"/>
          <a:stretch/>
        </p:blipFill>
        <p:spPr>
          <a:xfrm>
            <a:off x="7087116" y="3987282"/>
            <a:ext cx="1559765" cy="139959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3368" y="4057133"/>
            <a:ext cx="2047586" cy="1436366"/>
          </a:xfrm>
          <a:prstGeom prst="rect">
            <a:avLst/>
          </a:prstGeom>
        </p:spPr>
      </p:pic>
      <p:sp>
        <p:nvSpPr>
          <p:cNvPr id="11" name="Rectangle 44"/>
          <p:cNvSpPr>
            <a:spLocks noChangeArrowheads="1"/>
          </p:cNvSpPr>
          <p:nvPr/>
        </p:nvSpPr>
        <p:spPr bwMode="auto">
          <a:xfrm>
            <a:off x="446603" y="115888"/>
            <a:ext cx="552464" cy="584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2" tIns="45706" rIns="91412" bIns="45706">
            <a:spAutoFit/>
          </a:bodyPr>
          <a:lstStyle/>
          <a:p>
            <a:pPr>
              <a:defRPr/>
            </a:pPr>
            <a:r>
              <a:rPr lang="es-ES" altLang="es-ES" sz="3200" dirty="0" smtClean="0"/>
              <a:t>3</a:t>
            </a:r>
            <a:endParaRPr lang="es-ES" altLang="es-ES" sz="3200" b="1" dirty="0">
              <a:solidFill>
                <a:srgbClr val="FF0000"/>
              </a:solidFill>
            </a:endParaRPr>
          </a:p>
        </p:txBody>
      </p:sp>
      <p:sp>
        <p:nvSpPr>
          <p:cNvPr id="12" name="Rectangle 44"/>
          <p:cNvSpPr>
            <a:spLocks noChangeArrowheads="1"/>
          </p:cNvSpPr>
          <p:nvPr/>
        </p:nvSpPr>
        <p:spPr bwMode="auto">
          <a:xfrm>
            <a:off x="1137973" y="115888"/>
            <a:ext cx="6447938" cy="584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2" tIns="45706" rIns="91412" bIns="45706">
            <a:spAutoFit/>
          </a:bodyPr>
          <a:lstStyle/>
          <a:p>
            <a:pPr>
              <a:defRPr/>
            </a:pPr>
            <a:r>
              <a:rPr lang="es-ES" altLang="es-ES" sz="3200" dirty="0" smtClean="0"/>
              <a:t>Gestión </a:t>
            </a:r>
            <a:r>
              <a:rPr lang="es-ES" altLang="es-ES" sz="3200" dirty="0"/>
              <a:t>de pruebas extraordinarias</a:t>
            </a:r>
          </a:p>
        </p:txBody>
      </p:sp>
    </p:spTree>
    <p:extLst>
      <p:ext uri="{BB962C8B-B14F-4D97-AF65-F5344CB8AC3E}">
        <p14:creationId xmlns:p14="http://schemas.microsoft.com/office/powerpoint/2010/main" val="428351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39 Conector recto"/>
          <p:cNvCxnSpPr/>
          <p:nvPr/>
        </p:nvCxnSpPr>
        <p:spPr>
          <a:xfrm>
            <a:off x="999067" y="0"/>
            <a:ext cx="0" cy="645584"/>
          </a:xfrm>
          <a:prstGeom prst="line">
            <a:avLst/>
          </a:prstGeom>
          <a:ln w="38100">
            <a:solidFill>
              <a:srgbClr val="3DAB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Marcador de texto 2"/>
          <p:cNvSpPr>
            <a:spLocks noGrp="1"/>
          </p:cNvSpPr>
          <p:nvPr>
            <p:ph type="body" sz="quarter" idx="10"/>
          </p:nvPr>
        </p:nvSpPr>
        <p:spPr>
          <a:xfrm>
            <a:off x="838200" y="966652"/>
            <a:ext cx="10515600" cy="493567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_tradnl" dirty="0" smtClean="0"/>
          </a:p>
          <a:p>
            <a:pPr marL="0" indent="0">
              <a:buNone/>
            </a:pPr>
            <a:endParaRPr lang="es-ES_tradnl" dirty="0" smtClean="0"/>
          </a:p>
          <a:p>
            <a:pPr marL="0" indent="0">
              <a:buNone/>
            </a:pPr>
            <a:endParaRPr lang="es-ES" dirty="0"/>
          </a:p>
          <a:p>
            <a:endParaRPr lang="es-ES" dirty="0"/>
          </a:p>
        </p:txBody>
      </p:sp>
      <p:sp>
        <p:nvSpPr>
          <p:cNvPr id="11" name="Rectangle 44"/>
          <p:cNvSpPr>
            <a:spLocks noChangeArrowheads="1"/>
          </p:cNvSpPr>
          <p:nvPr/>
        </p:nvSpPr>
        <p:spPr bwMode="auto">
          <a:xfrm>
            <a:off x="446603" y="115888"/>
            <a:ext cx="552464" cy="584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2" tIns="45706" rIns="91412" bIns="45706">
            <a:spAutoFit/>
          </a:bodyPr>
          <a:lstStyle/>
          <a:p>
            <a:pPr>
              <a:defRPr/>
            </a:pPr>
            <a:r>
              <a:rPr lang="es-ES" altLang="es-ES" sz="3200" dirty="0" smtClean="0"/>
              <a:t>3</a:t>
            </a:r>
            <a:endParaRPr lang="es-ES" altLang="es-ES" sz="3200" b="1" dirty="0">
              <a:solidFill>
                <a:srgbClr val="FF0000"/>
              </a:solidFill>
            </a:endParaRPr>
          </a:p>
        </p:txBody>
      </p:sp>
      <p:sp>
        <p:nvSpPr>
          <p:cNvPr id="12" name="Rectangle 44"/>
          <p:cNvSpPr>
            <a:spLocks noChangeArrowheads="1"/>
          </p:cNvSpPr>
          <p:nvPr/>
        </p:nvSpPr>
        <p:spPr bwMode="auto">
          <a:xfrm>
            <a:off x="1137973" y="115888"/>
            <a:ext cx="6447938" cy="584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2" tIns="45706" rIns="91412" bIns="45706">
            <a:spAutoFit/>
          </a:bodyPr>
          <a:lstStyle/>
          <a:p>
            <a:pPr>
              <a:defRPr/>
            </a:pPr>
            <a:r>
              <a:rPr lang="es-ES" altLang="es-ES" sz="3200" dirty="0" smtClean="0"/>
              <a:t>Gestión </a:t>
            </a:r>
            <a:r>
              <a:rPr lang="es-ES" altLang="es-ES" sz="3200" dirty="0"/>
              <a:t>de pruebas extraordinarias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9918" y="1168400"/>
            <a:ext cx="4627983" cy="349095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7" t="20278" r="10929" b="20278"/>
          <a:stretch/>
        </p:blipFill>
        <p:spPr>
          <a:xfrm>
            <a:off x="262453" y="1545191"/>
            <a:ext cx="3628505" cy="273736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2" r="14632"/>
          <a:stretch/>
        </p:blipFill>
        <p:spPr>
          <a:xfrm>
            <a:off x="8597901" y="645584"/>
            <a:ext cx="3261796" cy="457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40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39 Conector recto"/>
          <p:cNvCxnSpPr/>
          <p:nvPr/>
        </p:nvCxnSpPr>
        <p:spPr>
          <a:xfrm>
            <a:off x="999067" y="0"/>
            <a:ext cx="0" cy="645584"/>
          </a:xfrm>
          <a:prstGeom prst="line">
            <a:avLst/>
          </a:prstGeom>
          <a:ln w="38100">
            <a:solidFill>
              <a:srgbClr val="3DAB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Marcador de texto 2"/>
          <p:cNvSpPr>
            <a:spLocks noGrp="1"/>
          </p:cNvSpPr>
          <p:nvPr>
            <p:ph type="body" sz="quarter" idx="10"/>
          </p:nvPr>
        </p:nvSpPr>
        <p:spPr>
          <a:xfrm>
            <a:off x="838200" y="966652"/>
            <a:ext cx="10515600" cy="493567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_tradnl" dirty="0" smtClean="0"/>
          </a:p>
          <a:p>
            <a:pPr marL="0" indent="0">
              <a:buNone/>
            </a:pPr>
            <a:endParaRPr lang="es-ES_tradnl" dirty="0" smtClean="0"/>
          </a:p>
          <a:p>
            <a:pPr marL="0" indent="0">
              <a:buNone/>
            </a:pPr>
            <a:endParaRPr lang="es-ES" dirty="0"/>
          </a:p>
          <a:p>
            <a:endParaRPr lang="es-ES" dirty="0"/>
          </a:p>
        </p:txBody>
      </p:sp>
      <p:sp>
        <p:nvSpPr>
          <p:cNvPr id="2" name="CuadroTexto 1"/>
          <p:cNvSpPr txBox="1"/>
          <p:nvPr/>
        </p:nvSpPr>
        <p:spPr>
          <a:xfrm>
            <a:off x="1448996" y="1386833"/>
            <a:ext cx="9481194" cy="4024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2392" indent="0" defTabSz="1219170">
              <a:spcBef>
                <a:spcPts val="0"/>
              </a:spcBef>
              <a:spcAft>
                <a:spcPts val="2133"/>
              </a:spcAft>
              <a:buClrTx/>
              <a:buNone/>
            </a:pPr>
            <a:r>
              <a:rPr lang="es-ES_tradnl" altLang="es-ES" sz="2800" dirty="0" smtClean="0">
                <a:solidFill>
                  <a:prstClr val="black"/>
                </a:solidFill>
              </a:rPr>
              <a:t>	Tasas administrativas</a:t>
            </a:r>
            <a:r>
              <a:rPr lang="es-ES_tradnl" altLang="es-ES" sz="2800" b="1" dirty="0" smtClean="0">
                <a:solidFill>
                  <a:prstClr val="black"/>
                </a:solidFill>
              </a:rPr>
              <a:t> </a:t>
            </a:r>
          </a:p>
          <a:p>
            <a:pPr marL="152392" indent="0" defTabSz="1219170">
              <a:spcBef>
                <a:spcPts val="0"/>
              </a:spcBef>
              <a:spcAft>
                <a:spcPts val="2133"/>
              </a:spcAft>
              <a:buClrTx/>
              <a:buNone/>
            </a:pPr>
            <a:r>
              <a:rPr lang="es-ES_tradnl" altLang="es-ES" sz="2800" b="1" dirty="0">
                <a:solidFill>
                  <a:prstClr val="black"/>
                </a:solidFill>
              </a:rPr>
              <a:t>	</a:t>
            </a:r>
            <a:r>
              <a:rPr lang="es-ES_tradnl" altLang="es-ES" sz="2800" dirty="0" err="1" smtClean="0">
                <a:solidFill>
                  <a:prstClr val="black"/>
                </a:solidFill>
              </a:rPr>
              <a:t>Start</a:t>
            </a:r>
            <a:r>
              <a:rPr lang="es-ES_tradnl" altLang="es-ES" sz="2800" dirty="0" smtClean="0">
                <a:solidFill>
                  <a:prstClr val="black"/>
                </a:solidFill>
              </a:rPr>
              <a:t>-up</a:t>
            </a:r>
            <a:r>
              <a:rPr lang="es-ES_tradnl" altLang="es-ES" sz="2800" dirty="0">
                <a:solidFill>
                  <a:prstClr val="black"/>
                </a:solidFill>
              </a:rPr>
              <a:t>, Archivo, Farmacia</a:t>
            </a:r>
            <a:r>
              <a:rPr lang="es-ES_tradnl" altLang="es-ES" sz="2800" dirty="0" smtClean="0">
                <a:solidFill>
                  <a:prstClr val="black"/>
                </a:solidFill>
              </a:rPr>
              <a:t>…</a:t>
            </a:r>
          </a:p>
          <a:p>
            <a:pPr marL="152392" defTabSz="1219170">
              <a:spcAft>
                <a:spcPts val="2133"/>
              </a:spcAft>
            </a:pPr>
            <a:r>
              <a:rPr lang="es-ES_tradnl" altLang="es-ES" sz="2800" dirty="0" smtClean="0">
                <a:solidFill>
                  <a:prstClr val="black"/>
                </a:solidFill>
              </a:rPr>
              <a:t>	Data </a:t>
            </a:r>
            <a:r>
              <a:rPr lang="es-ES_tradnl" altLang="es-ES" sz="2800" dirty="0" err="1">
                <a:solidFill>
                  <a:prstClr val="black"/>
                </a:solidFill>
              </a:rPr>
              <a:t>entry</a:t>
            </a:r>
            <a:r>
              <a:rPr lang="es-ES_tradnl" altLang="es-ES" sz="2800" dirty="0">
                <a:solidFill>
                  <a:prstClr val="black"/>
                </a:solidFill>
              </a:rPr>
              <a:t>, SC, SN…</a:t>
            </a:r>
          </a:p>
          <a:p>
            <a:pPr marL="152392" indent="0" defTabSz="1219170">
              <a:spcBef>
                <a:spcPts val="0"/>
              </a:spcBef>
              <a:spcAft>
                <a:spcPts val="2133"/>
              </a:spcAft>
              <a:buClrTx/>
              <a:buNone/>
            </a:pPr>
            <a:r>
              <a:rPr lang="es-ES_tradnl" altLang="es-ES" sz="2800" dirty="0">
                <a:solidFill>
                  <a:prstClr val="black"/>
                </a:solidFill>
              </a:rPr>
              <a:t>	Pagos a </a:t>
            </a:r>
            <a:r>
              <a:rPr lang="es-ES_tradnl" altLang="es-ES" sz="2800" dirty="0" smtClean="0">
                <a:solidFill>
                  <a:prstClr val="black"/>
                </a:solidFill>
              </a:rPr>
              <a:t>pacientes (transporte, manutención) % gestión</a:t>
            </a:r>
            <a:endParaRPr lang="es-ES_tradnl" altLang="es-ES" sz="2800" dirty="0">
              <a:solidFill>
                <a:prstClr val="black"/>
              </a:solidFill>
            </a:endParaRPr>
          </a:p>
          <a:p>
            <a:pPr marL="152392" indent="0" defTabSz="1219170">
              <a:spcBef>
                <a:spcPts val="0"/>
              </a:spcBef>
              <a:spcAft>
                <a:spcPts val="2133"/>
              </a:spcAft>
              <a:buClrTx/>
              <a:buNone/>
            </a:pPr>
            <a:r>
              <a:rPr lang="es-ES_tradnl" altLang="es-ES" sz="2800" b="1" dirty="0">
                <a:solidFill>
                  <a:prstClr val="black"/>
                </a:solidFill>
              </a:rPr>
              <a:t>	</a:t>
            </a:r>
            <a:r>
              <a:rPr lang="es-ES_tradnl" altLang="es-ES" sz="2800" dirty="0">
                <a:solidFill>
                  <a:prstClr val="black"/>
                </a:solidFill>
              </a:rPr>
              <a:t>Dispensaciones, infusiones de la medicación.</a:t>
            </a:r>
          </a:p>
          <a:p>
            <a:pPr marL="152392" indent="0" defTabSz="1219170">
              <a:spcBef>
                <a:spcPts val="0"/>
              </a:spcBef>
              <a:spcAft>
                <a:spcPts val="2133"/>
              </a:spcAft>
              <a:buClrTx/>
              <a:buNone/>
            </a:pPr>
            <a:r>
              <a:rPr lang="es-ES_tradnl" altLang="es-ES" sz="2800" dirty="0">
                <a:solidFill>
                  <a:prstClr val="black"/>
                </a:solidFill>
              </a:rPr>
              <a:t>	Reembolsos de </a:t>
            </a:r>
            <a:r>
              <a:rPr lang="es-ES_tradnl" altLang="es-ES" sz="2800" dirty="0" smtClean="0">
                <a:solidFill>
                  <a:prstClr val="black"/>
                </a:solidFill>
              </a:rPr>
              <a:t>medicación</a:t>
            </a:r>
            <a:endParaRPr lang="es-ES_tradnl" altLang="es-ES" sz="2800" dirty="0">
              <a:solidFill>
                <a:prstClr val="black"/>
              </a:solidFill>
            </a:endParaRPr>
          </a:p>
        </p:txBody>
      </p:sp>
      <p:sp>
        <p:nvSpPr>
          <p:cNvPr id="7" name="Rectangle 44"/>
          <p:cNvSpPr>
            <a:spLocks noChangeArrowheads="1"/>
          </p:cNvSpPr>
          <p:nvPr/>
        </p:nvSpPr>
        <p:spPr bwMode="auto">
          <a:xfrm>
            <a:off x="446603" y="115888"/>
            <a:ext cx="552464" cy="584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2" tIns="45706" rIns="91412" bIns="45706">
            <a:spAutoFit/>
          </a:bodyPr>
          <a:lstStyle/>
          <a:p>
            <a:pPr>
              <a:defRPr/>
            </a:pPr>
            <a:r>
              <a:rPr lang="es-ES" altLang="es-ES" sz="3200" dirty="0" smtClean="0"/>
              <a:t>4</a:t>
            </a:r>
            <a:endParaRPr lang="es-ES" altLang="es-ES" sz="3200" b="1" dirty="0">
              <a:solidFill>
                <a:srgbClr val="FF0000"/>
              </a:solidFill>
            </a:endParaRPr>
          </a:p>
        </p:txBody>
      </p:sp>
      <p:sp>
        <p:nvSpPr>
          <p:cNvPr id="8" name="Rectangle 44"/>
          <p:cNvSpPr>
            <a:spLocks noChangeArrowheads="1"/>
          </p:cNvSpPr>
          <p:nvPr/>
        </p:nvSpPr>
        <p:spPr bwMode="auto">
          <a:xfrm>
            <a:off x="1137973" y="115888"/>
            <a:ext cx="6447938" cy="584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2" tIns="45706" rIns="91412" bIns="45706">
            <a:spAutoFit/>
          </a:bodyPr>
          <a:lstStyle/>
          <a:p>
            <a:pPr>
              <a:defRPr/>
            </a:pPr>
            <a:r>
              <a:rPr lang="es-ES" altLang="es-ES" sz="3200" dirty="0" smtClean="0"/>
              <a:t>Otros conceptos</a:t>
            </a:r>
            <a:endParaRPr lang="es-ES" altLang="es-ES" sz="3200" dirty="0"/>
          </a:p>
        </p:txBody>
      </p:sp>
      <p:sp>
        <p:nvSpPr>
          <p:cNvPr id="9" name="Triángulo isósceles 8"/>
          <p:cNvSpPr/>
          <p:nvPr/>
        </p:nvSpPr>
        <p:spPr>
          <a:xfrm rot="5400000">
            <a:off x="2342034" y="1558655"/>
            <a:ext cx="223671" cy="185688"/>
          </a:xfrm>
          <a:prstGeom prst="triangle">
            <a:avLst/>
          </a:prstGeom>
          <a:solidFill>
            <a:srgbClr val="57C6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Triángulo isósceles 9"/>
          <p:cNvSpPr/>
          <p:nvPr/>
        </p:nvSpPr>
        <p:spPr>
          <a:xfrm rot="5400000">
            <a:off x="2342034" y="2269502"/>
            <a:ext cx="223671" cy="185688"/>
          </a:xfrm>
          <a:prstGeom prst="triangle">
            <a:avLst/>
          </a:prstGeom>
          <a:solidFill>
            <a:srgbClr val="57C6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Triángulo isósceles 10"/>
          <p:cNvSpPr/>
          <p:nvPr/>
        </p:nvSpPr>
        <p:spPr>
          <a:xfrm rot="5400000">
            <a:off x="2342034" y="2920563"/>
            <a:ext cx="223671" cy="185688"/>
          </a:xfrm>
          <a:prstGeom prst="triangle">
            <a:avLst/>
          </a:prstGeom>
          <a:solidFill>
            <a:srgbClr val="57C6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Triángulo isósceles 11"/>
          <p:cNvSpPr/>
          <p:nvPr/>
        </p:nvSpPr>
        <p:spPr>
          <a:xfrm rot="5400000">
            <a:off x="2342034" y="3631410"/>
            <a:ext cx="223671" cy="185688"/>
          </a:xfrm>
          <a:prstGeom prst="triangle">
            <a:avLst/>
          </a:prstGeom>
          <a:solidFill>
            <a:srgbClr val="57C6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Triángulo isósceles 12"/>
          <p:cNvSpPr/>
          <p:nvPr/>
        </p:nvSpPr>
        <p:spPr>
          <a:xfrm rot="5400000">
            <a:off x="2342034" y="4307168"/>
            <a:ext cx="223671" cy="185688"/>
          </a:xfrm>
          <a:prstGeom prst="triangle">
            <a:avLst/>
          </a:prstGeom>
          <a:solidFill>
            <a:srgbClr val="57C6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Triángulo isósceles 13"/>
          <p:cNvSpPr/>
          <p:nvPr/>
        </p:nvSpPr>
        <p:spPr>
          <a:xfrm rot="5400000">
            <a:off x="2342034" y="4995543"/>
            <a:ext cx="223671" cy="185688"/>
          </a:xfrm>
          <a:prstGeom prst="triangle">
            <a:avLst/>
          </a:prstGeom>
          <a:solidFill>
            <a:srgbClr val="57C6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t="10550" b="15500"/>
          <a:stretch/>
        </p:blipFill>
        <p:spPr>
          <a:xfrm>
            <a:off x="6870323" y="4782237"/>
            <a:ext cx="1135643" cy="83597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17250"/>
          <a:stretch/>
        </p:blipFill>
        <p:spPr>
          <a:xfrm>
            <a:off x="7022841" y="1402627"/>
            <a:ext cx="1049342" cy="126198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5"/>
          <a:srcRect l="17121" r="13594"/>
          <a:stretch/>
        </p:blipFill>
        <p:spPr>
          <a:xfrm>
            <a:off x="5807205" y="2627993"/>
            <a:ext cx="1250302" cy="89619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5917" y="2558829"/>
            <a:ext cx="1218317" cy="98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88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C6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2" t="2040" b="16411"/>
          <a:stretch/>
        </p:blipFill>
        <p:spPr>
          <a:xfrm>
            <a:off x="0" y="0"/>
            <a:ext cx="12192000" cy="6885384"/>
          </a:xfrm>
          <a:prstGeom prst="rect">
            <a:avLst/>
          </a:prstGeom>
        </p:spPr>
      </p:pic>
      <p:sp>
        <p:nvSpPr>
          <p:cNvPr id="8" name="Forma libre 7"/>
          <p:cNvSpPr/>
          <p:nvPr/>
        </p:nvSpPr>
        <p:spPr>
          <a:xfrm>
            <a:off x="-54" y="-13106"/>
            <a:ext cx="5763179" cy="6898490"/>
          </a:xfrm>
          <a:custGeom>
            <a:avLst/>
            <a:gdLst>
              <a:gd name="connsiteX0" fmla="*/ 0 w 3066222"/>
              <a:gd name="connsiteY0" fmla="*/ 1630017 h 4691269"/>
              <a:gd name="connsiteX1" fmla="*/ 0 w 3066222"/>
              <a:gd name="connsiteY1" fmla="*/ 4691269 h 4691269"/>
              <a:gd name="connsiteX2" fmla="*/ 3066222 w 3066222"/>
              <a:gd name="connsiteY2" fmla="*/ 4691269 h 4691269"/>
              <a:gd name="connsiteX3" fmla="*/ 2112066 w 3066222"/>
              <a:gd name="connsiteY3" fmla="*/ 0 h 4691269"/>
              <a:gd name="connsiteX4" fmla="*/ 0 w 3066222"/>
              <a:gd name="connsiteY4" fmla="*/ 0 h 4691269"/>
              <a:gd name="connsiteX5" fmla="*/ 0 w 3066222"/>
              <a:gd name="connsiteY5" fmla="*/ 1798982 h 4691269"/>
              <a:gd name="connsiteX6" fmla="*/ 9940 w 3066222"/>
              <a:gd name="connsiteY6" fmla="*/ 1764195 h 4691269"/>
              <a:gd name="connsiteX7" fmla="*/ 9940 w 3066222"/>
              <a:gd name="connsiteY7" fmla="*/ 1764195 h 4691269"/>
              <a:gd name="connsiteX0" fmla="*/ 0 w 3066222"/>
              <a:gd name="connsiteY0" fmla="*/ 1630017 h 4691269"/>
              <a:gd name="connsiteX1" fmla="*/ 0 w 3066222"/>
              <a:gd name="connsiteY1" fmla="*/ 4691269 h 4691269"/>
              <a:gd name="connsiteX2" fmla="*/ 3066222 w 3066222"/>
              <a:gd name="connsiteY2" fmla="*/ 4691269 h 4691269"/>
              <a:gd name="connsiteX3" fmla="*/ 2112066 w 3066222"/>
              <a:gd name="connsiteY3" fmla="*/ 0 h 4691269"/>
              <a:gd name="connsiteX4" fmla="*/ 0 w 3066222"/>
              <a:gd name="connsiteY4" fmla="*/ 0 h 4691269"/>
              <a:gd name="connsiteX5" fmla="*/ 0 w 3066222"/>
              <a:gd name="connsiteY5" fmla="*/ 1798982 h 4691269"/>
              <a:gd name="connsiteX6" fmla="*/ 9940 w 3066222"/>
              <a:gd name="connsiteY6" fmla="*/ 1764195 h 4691269"/>
              <a:gd name="connsiteX0" fmla="*/ 0 w 3066222"/>
              <a:gd name="connsiteY0" fmla="*/ 1630017 h 4691269"/>
              <a:gd name="connsiteX1" fmla="*/ 0 w 3066222"/>
              <a:gd name="connsiteY1" fmla="*/ 4691269 h 4691269"/>
              <a:gd name="connsiteX2" fmla="*/ 3066222 w 3066222"/>
              <a:gd name="connsiteY2" fmla="*/ 4691269 h 4691269"/>
              <a:gd name="connsiteX3" fmla="*/ 2112066 w 3066222"/>
              <a:gd name="connsiteY3" fmla="*/ 0 h 4691269"/>
              <a:gd name="connsiteX4" fmla="*/ 0 w 3066222"/>
              <a:gd name="connsiteY4" fmla="*/ 0 h 4691269"/>
              <a:gd name="connsiteX5" fmla="*/ 0 w 3066222"/>
              <a:gd name="connsiteY5" fmla="*/ 1798982 h 4691269"/>
              <a:gd name="connsiteX0" fmla="*/ 0 w 3066222"/>
              <a:gd name="connsiteY0" fmla="*/ 1630017 h 4691269"/>
              <a:gd name="connsiteX1" fmla="*/ 0 w 3066222"/>
              <a:gd name="connsiteY1" fmla="*/ 4691269 h 4691269"/>
              <a:gd name="connsiteX2" fmla="*/ 3066222 w 3066222"/>
              <a:gd name="connsiteY2" fmla="*/ 4691269 h 4691269"/>
              <a:gd name="connsiteX3" fmla="*/ 2112066 w 3066222"/>
              <a:gd name="connsiteY3" fmla="*/ 0 h 4691269"/>
              <a:gd name="connsiteX4" fmla="*/ 0 w 3066222"/>
              <a:gd name="connsiteY4" fmla="*/ 0 h 4691269"/>
              <a:gd name="connsiteX0" fmla="*/ 0 w 3066222"/>
              <a:gd name="connsiteY0" fmla="*/ 4969 h 4691269"/>
              <a:gd name="connsiteX1" fmla="*/ 0 w 3066222"/>
              <a:gd name="connsiteY1" fmla="*/ 4691269 h 4691269"/>
              <a:gd name="connsiteX2" fmla="*/ 3066222 w 3066222"/>
              <a:gd name="connsiteY2" fmla="*/ 4691269 h 4691269"/>
              <a:gd name="connsiteX3" fmla="*/ 2112066 w 3066222"/>
              <a:gd name="connsiteY3" fmla="*/ 0 h 4691269"/>
              <a:gd name="connsiteX4" fmla="*/ 0 w 3066222"/>
              <a:gd name="connsiteY4" fmla="*/ 0 h 4691269"/>
              <a:gd name="connsiteX0" fmla="*/ 4970 w 3071192"/>
              <a:gd name="connsiteY0" fmla="*/ 29817 h 4716117"/>
              <a:gd name="connsiteX1" fmla="*/ 4970 w 3071192"/>
              <a:gd name="connsiteY1" fmla="*/ 4716117 h 4716117"/>
              <a:gd name="connsiteX2" fmla="*/ 3071192 w 3071192"/>
              <a:gd name="connsiteY2" fmla="*/ 4716117 h 4716117"/>
              <a:gd name="connsiteX3" fmla="*/ 2117036 w 3071192"/>
              <a:gd name="connsiteY3" fmla="*/ 24848 h 4716117"/>
              <a:gd name="connsiteX4" fmla="*/ 0 w 3071192"/>
              <a:gd name="connsiteY4" fmla="*/ 0 h 4716117"/>
              <a:gd name="connsiteX0" fmla="*/ 4970 w 3071192"/>
              <a:gd name="connsiteY0" fmla="*/ 34786 h 4721086"/>
              <a:gd name="connsiteX1" fmla="*/ 4970 w 3071192"/>
              <a:gd name="connsiteY1" fmla="*/ 4721086 h 4721086"/>
              <a:gd name="connsiteX2" fmla="*/ 3071192 w 3071192"/>
              <a:gd name="connsiteY2" fmla="*/ 4721086 h 4721086"/>
              <a:gd name="connsiteX3" fmla="*/ 2117036 w 3071192"/>
              <a:gd name="connsiteY3" fmla="*/ 0 h 4721086"/>
              <a:gd name="connsiteX4" fmla="*/ 0 w 3071192"/>
              <a:gd name="connsiteY4" fmla="*/ 4969 h 4721086"/>
              <a:gd name="connsiteX0" fmla="*/ 5022 w 3071244"/>
              <a:gd name="connsiteY0" fmla="*/ 34786 h 4721086"/>
              <a:gd name="connsiteX1" fmla="*/ 0 w 3071244"/>
              <a:gd name="connsiteY1" fmla="*/ 4721086 h 4721086"/>
              <a:gd name="connsiteX2" fmla="*/ 3071244 w 3071244"/>
              <a:gd name="connsiteY2" fmla="*/ 4721086 h 4721086"/>
              <a:gd name="connsiteX3" fmla="*/ 2117088 w 3071244"/>
              <a:gd name="connsiteY3" fmla="*/ 0 h 4721086"/>
              <a:gd name="connsiteX4" fmla="*/ 52 w 3071244"/>
              <a:gd name="connsiteY4" fmla="*/ 4969 h 4721086"/>
              <a:gd name="connsiteX0" fmla="*/ 5022 w 3071244"/>
              <a:gd name="connsiteY0" fmla="*/ 34786 h 4721086"/>
              <a:gd name="connsiteX1" fmla="*/ 0 w 3071244"/>
              <a:gd name="connsiteY1" fmla="*/ 4721086 h 4721086"/>
              <a:gd name="connsiteX2" fmla="*/ 3071244 w 3071244"/>
              <a:gd name="connsiteY2" fmla="*/ 4721086 h 4721086"/>
              <a:gd name="connsiteX3" fmla="*/ 2117088 w 3071244"/>
              <a:gd name="connsiteY3" fmla="*/ 0 h 4721086"/>
              <a:gd name="connsiteX0" fmla="*/ 5022 w 3071244"/>
              <a:gd name="connsiteY0" fmla="*/ 0 h 4735995"/>
              <a:gd name="connsiteX1" fmla="*/ 0 w 3071244"/>
              <a:gd name="connsiteY1" fmla="*/ 4735995 h 4735995"/>
              <a:gd name="connsiteX2" fmla="*/ 3071244 w 3071244"/>
              <a:gd name="connsiteY2" fmla="*/ 4735995 h 4735995"/>
              <a:gd name="connsiteX3" fmla="*/ 2117088 w 3071244"/>
              <a:gd name="connsiteY3" fmla="*/ 14909 h 4735995"/>
              <a:gd name="connsiteX0" fmla="*/ 1 w 3071244"/>
              <a:gd name="connsiteY0" fmla="*/ 0 h 4721086"/>
              <a:gd name="connsiteX1" fmla="*/ 0 w 3071244"/>
              <a:gd name="connsiteY1" fmla="*/ 4721086 h 4721086"/>
              <a:gd name="connsiteX2" fmla="*/ 3071244 w 3071244"/>
              <a:gd name="connsiteY2" fmla="*/ 4721086 h 4721086"/>
              <a:gd name="connsiteX3" fmla="*/ 2117088 w 3071244"/>
              <a:gd name="connsiteY3" fmla="*/ 0 h 47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71244" h="4721086">
                <a:moveTo>
                  <a:pt x="1" y="0"/>
                </a:moveTo>
                <a:cubicBezTo>
                  <a:pt x="1" y="1573695"/>
                  <a:pt x="0" y="3147391"/>
                  <a:pt x="0" y="4721086"/>
                </a:cubicBezTo>
                <a:lnTo>
                  <a:pt x="3071244" y="4721086"/>
                </a:lnTo>
                <a:lnTo>
                  <a:pt x="2117088" y="0"/>
                </a:lnTo>
              </a:path>
            </a:pathLst>
          </a:custGeom>
          <a:solidFill>
            <a:srgbClr val="6FC1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Marcador de texto 2"/>
          <p:cNvSpPr>
            <a:spLocks noGrp="1"/>
          </p:cNvSpPr>
          <p:nvPr>
            <p:ph type="body" sz="quarter" idx="4294967295"/>
          </p:nvPr>
        </p:nvSpPr>
        <p:spPr>
          <a:xfrm>
            <a:off x="0" y="966788"/>
            <a:ext cx="10515600" cy="493553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_tradnl" dirty="0" smtClean="0"/>
          </a:p>
          <a:p>
            <a:pPr marL="0" indent="0">
              <a:buNone/>
            </a:pPr>
            <a:endParaRPr lang="es-ES_tradnl" dirty="0" smtClean="0"/>
          </a:p>
          <a:p>
            <a:pPr marL="0" indent="0">
              <a:buNone/>
            </a:pPr>
            <a:endParaRPr lang="es-ES" dirty="0"/>
          </a:p>
          <a:p>
            <a:endParaRPr lang="es-ES" dirty="0"/>
          </a:p>
        </p:txBody>
      </p:sp>
      <p:sp>
        <p:nvSpPr>
          <p:cNvPr id="2" name="CuadroTexto 1"/>
          <p:cNvSpPr txBox="1"/>
          <p:nvPr/>
        </p:nvSpPr>
        <p:spPr>
          <a:xfrm>
            <a:off x="300291" y="4434495"/>
            <a:ext cx="6309558" cy="1654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2392" defTabSz="1219170">
              <a:spcAft>
                <a:spcPts val="2133"/>
              </a:spcAft>
            </a:pPr>
            <a:r>
              <a:rPr lang="es-ES_tradnl" altLang="es-E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Contacto: </a:t>
            </a:r>
            <a:br>
              <a:rPr lang="es-ES_tradnl" altLang="es-E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alt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eva.zalba.garayoa@navarra.es</a:t>
            </a:r>
            <a:endParaRPr lang="es-ES" altLang="en-US" sz="2800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  <a:p>
            <a:pPr marL="152392" indent="0" defTabSz="1219170">
              <a:spcBef>
                <a:spcPts val="0"/>
              </a:spcBef>
              <a:spcAft>
                <a:spcPts val="2133"/>
              </a:spcAft>
              <a:buClrTx/>
              <a:buNone/>
            </a:pPr>
            <a:endParaRPr lang="es-ES_tradnl" altLang="es-ES" sz="2800" dirty="0">
              <a:solidFill>
                <a:prstClr val="black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27869" y="1250860"/>
            <a:ext cx="313547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dirty="0" smtClean="0">
                <a:solidFill>
                  <a:schemeClr val="bg1"/>
                </a:solidFill>
                <a:latin typeface="+mj-lt"/>
              </a:rPr>
              <a:t>Gracias </a:t>
            </a:r>
          </a:p>
          <a:p>
            <a:r>
              <a:rPr lang="es-ES" sz="4800" dirty="0" smtClean="0">
                <a:solidFill>
                  <a:schemeClr val="bg1"/>
                </a:solidFill>
                <a:latin typeface="+mj-lt"/>
              </a:rPr>
              <a:t>por vuestra </a:t>
            </a:r>
          </a:p>
          <a:p>
            <a:r>
              <a:rPr lang="es-ES" sz="4800" dirty="0" smtClean="0">
                <a:solidFill>
                  <a:schemeClr val="bg1"/>
                </a:solidFill>
                <a:latin typeface="+mj-lt"/>
              </a:rPr>
              <a:t>atención</a:t>
            </a:r>
            <a:endParaRPr lang="es-E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402559" y="3496397"/>
            <a:ext cx="343780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altLang="es-ES" sz="3200" dirty="0" smtClean="0">
                <a:solidFill>
                  <a:schemeClr val="bg1"/>
                </a:solidFill>
                <a:latin typeface="+mj-lt"/>
              </a:rPr>
              <a:t>Ruegos </a:t>
            </a:r>
            <a:r>
              <a:rPr lang="es-ES_tradnl" altLang="es-ES" sz="3200" dirty="0">
                <a:solidFill>
                  <a:schemeClr val="bg1"/>
                </a:solidFill>
                <a:latin typeface="+mj-lt"/>
              </a:rPr>
              <a:t>y preguntas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512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0"/>
          </p:nvPr>
        </p:nvSpPr>
        <p:spPr>
          <a:xfrm>
            <a:off x="1512623" y="1410494"/>
            <a:ext cx="9669727" cy="4396701"/>
          </a:xfrm>
        </p:spPr>
        <p:txBody>
          <a:bodyPr>
            <a:normAutofit/>
          </a:bodyPr>
          <a:lstStyle/>
          <a:p>
            <a:pPr marL="985838" indent="-835025" defTabSz="1219170">
              <a:spcBef>
                <a:spcPts val="0"/>
              </a:spcBef>
              <a:spcAft>
                <a:spcPts val="2133"/>
              </a:spcAft>
              <a:buClrTx/>
              <a:buNone/>
            </a:pPr>
            <a:r>
              <a:rPr lang="es-ES" altLang="es-ES" sz="2800" b="1" dirty="0">
                <a:solidFill>
                  <a:prstClr val="black"/>
                </a:solidFill>
              </a:rPr>
              <a:t>	</a:t>
            </a:r>
            <a:r>
              <a:rPr lang="es-ES_tradnl" altLang="es-ES" sz="2800" dirty="0">
                <a:solidFill>
                  <a:prstClr val="black"/>
                </a:solidFill>
              </a:rPr>
              <a:t>Real Decreto 1090/2015</a:t>
            </a:r>
            <a:r>
              <a:rPr lang="es-ES_tradnl" altLang="es-ES" sz="2800" i="1" dirty="0">
                <a:solidFill>
                  <a:srgbClr val="000000"/>
                </a:solidFill>
              </a:rPr>
              <a:t>.</a:t>
            </a:r>
            <a:r>
              <a:rPr lang="es-ES_tradnl" altLang="es-ES" sz="2800" b="1" i="1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s-ES_tradnl" altLang="es-ES" sz="2800" b="1" i="1" dirty="0" smtClean="0">
                <a:solidFill>
                  <a:srgbClr val="000000"/>
                </a:solidFill>
                <a:latin typeface="Montserrat"/>
              </a:rPr>
              <a:t/>
            </a:r>
            <a:br>
              <a:rPr lang="es-ES_tradnl" altLang="es-ES" sz="2800" b="1" i="1" dirty="0" smtClean="0">
                <a:solidFill>
                  <a:srgbClr val="000000"/>
                </a:solidFill>
                <a:latin typeface="Montserrat"/>
              </a:rPr>
            </a:br>
            <a:r>
              <a:rPr lang="es-ES_tradnl" altLang="es-ES" sz="2800" b="1" dirty="0" smtClean="0">
                <a:solidFill>
                  <a:srgbClr val="000000"/>
                </a:solidFill>
              </a:rPr>
              <a:t>Artículo </a:t>
            </a:r>
            <a:r>
              <a:rPr lang="es-ES_tradnl" altLang="es-ES" sz="2800" b="1" dirty="0">
                <a:solidFill>
                  <a:srgbClr val="000000"/>
                </a:solidFill>
              </a:rPr>
              <a:t>32</a:t>
            </a:r>
            <a:r>
              <a:rPr lang="es-ES_tradnl" altLang="es-ES" sz="2800" b="1" dirty="0" smtClean="0">
                <a:solidFill>
                  <a:srgbClr val="000000"/>
                </a:solidFill>
              </a:rPr>
              <a:t>.</a:t>
            </a:r>
            <a:br>
              <a:rPr lang="es-ES_tradnl" altLang="es-ES" sz="2800" b="1" dirty="0" smtClean="0">
                <a:solidFill>
                  <a:srgbClr val="000000"/>
                </a:solidFill>
              </a:rPr>
            </a:br>
            <a:r>
              <a:rPr lang="es-ES_tradnl" altLang="es-ES" sz="2800" b="1" dirty="0" smtClean="0">
                <a:solidFill>
                  <a:srgbClr val="000000"/>
                </a:solidFill>
              </a:rPr>
              <a:t>Aspectos </a:t>
            </a:r>
            <a:r>
              <a:rPr lang="es-ES_tradnl" altLang="es-ES" sz="2800" b="1" dirty="0">
                <a:solidFill>
                  <a:srgbClr val="000000"/>
                </a:solidFill>
              </a:rPr>
              <a:t>económicos del ensayo clínico. </a:t>
            </a:r>
          </a:p>
          <a:p>
            <a:pPr marL="985838" indent="-835025" defTabSz="1219170">
              <a:spcBef>
                <a:spcPts val="0"/>
              </a:spcBef>
              <a:spcAft>
                <a:spcPts val="2133"/>
              </a:spcAft>
              <a:buClrTx/>
              <a:buNone/>
            </a:pPr>
            <a:endParaRPr lang="es-ES_tradnl" altLang="es-ES" sz="900" dirty="0" smtClean="0">
              <a:solidFill>
                <a:prstClr val="black"/>
              </a:solidFill>
            </a:endParaRPr>
          </a:p>
          <a:p>
            <a:pPr marL="985838" indent="-835025" defTabSz="1219170">
              <a:spcBef>
                <a:spcPts val="0"/>
              </a:spcBef>
              <a:spcAft>
                <a:spcPts val="2133"/>
              </a:spcAft>
              <a:buClrTx/>
              <a:buNone/>
            </a:pPr>
            <a:r>
              <a:rPr lang="es-ES_tradnl" sz="2800" dirty="0">
                <a:solidFill>
                  <a:prstClr val="black"/>
                </a:solidFill>
              </a:rPr>
              <a:t>	</a:t>
            </a:r>
            <a:r>
              <a:rPr lang="es-ES" sz="2800" dirty="0">
                <a:solidFill>
                  <a:prstClr val="black"/>
                </a:solidFill>
              </a:rPr>
              <a:t>Documento de instrucciones de la AEMPS para la realización de ensayos clínicos.</a:t>
            </a:r>
            <a:r>
              <a:rPr lang="es-ES_tradnl" altLang="es-ES" sz="2800" dirty="0">
                <a:solidFill>
                  <a:prstClr val="black"/>
                </a:solidFill>
              </a:rPr>
              <a:t> </a:t>
            </a:r>
            <a:r>
              <a:rPr lang="es-ES_tradnl" altLang="es-ES" sz="2800" dirty="0" smtClean="0">
                <a:solidFill>
                  <a:prstClr val="black"/>
                </a:solidFill>
              </a:rPr>
              <a:t/>
            </a:r>
            <a:br>
              <a:rPr lang="es-ES_tradnl" altLang="es-ES" sz="2800" dirty="0" smtClean="0">
                <a:solidFill>
                  <a:prstClr val="black"/>
                </a:solidFill>
              </a:rPr>
            </a:br>
            <a:r>
              <a:rPr lang="es-ES_tradnl" altLang="es-ES" sz="2800" b="1" dirty="0" smtClean="0">
                <a:solidFill>
                  <a:srgbClr val="000000"/>
                </a:solidFill>
              </a:rPr>
              <a:t>Apartado </a:t>
            </a:r>
            <a:r>
              <a:rPr lang="es-ES_tradnl" altLang="es-ES" sz="2800" b="1" dirty="0">
                <a:solidFill>
                  <a:srgbClr val="000000"/>
                </a:solidFill>
              </a:rPr>
              <a:t>15. </a:t>
            </a:r>
            <a:r>
              <a:rPr lang="es-ES_tradnl" altLang="es-ES" sz="2800" b="1" dirty="0" smtClean="0">
                <a:solidFill>
                  <a:srgbClr val="000000"/>
                </a:solidFill>
              </a:rPr>
              <a:t/>
            </a:r>
            <a:br>
              <a:rPr lang="es-ES_tradnl" altLang="es-ES" sz="2800" b="1" dirty="0" smtClean="0">
                <a:solidFill>
                  <a:srgbClr val="000000"/>
                </a:solidFill>
              </a:rPr>
            </a:br>
            <a:r>
              <a:rPr lang="es-ES" sz="2800" b="1" dirty="0" smtClean="0">
                <a:solidFill>
                  <a:srgbClr val="000000"/>
                </a:solidFill>
              </a:rPr>
              <a:t>¿</a:t>
            </a:r>
            <a:r>
              <a:rPr lang="es-ES" sz="2800" b="1" dirty="0">
                <a:solidFill>
                  <a:srgbClr val="000000"/>
                </a:solidFill>
              </a:rPr>
              <a:t>Qué debe incluir la memoria económica? </a:t>
            </a:r>
            <a:endParaRPr lang="es-ES_tradnl" altLang="es-ES" sz="2800" dirty="0">
              <a:solidFill>
                <a:prstClr val="black"/>
              </a:solidFill>
            </a:endParaRPr>
          </a:p>
        </p:txBody>
      </p:sp>
      <p:cxnSp>
        <p:nvCxnSpPr>
          <p:cNvPr id="5" name="39 Conector recto"/>
          <p:cNvCxnSpPr/>
          <p:nvPr/>
        </p:nvCxnSpPr>
        <p:spPr>
          <a:xfrm>
            <a:off x="999067" y="0"/>
            <a:ext cx="0" cy="645584"/>
          </a:xfrm>
          <a:prstGeom prst="line">
            <a:avLst/>
          </a:prstGeom>
          <a:ln w="38100">
            <a:solidFill>
              <a:srgbClr val="3DAB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44"/>
          <p:cNvSpPr>
            <a:spLocks noChangeArrowheads="1"/>
          </p:cNvSpPr>
          <p:nvPr/>
        </p:nvSpPr>
        <p:spPr bwMode="auto">
          <a:xfrm>
            <a:off x="1137973" y="115888"/>
            <a:ext cx="6447938" cy="584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2" tIns="45706" rIns="91412" bIns="45706">
            <a:spAutoFit/>
          </a:bodyPr>
          <a:lstStyle/>
          <a:p>
            <a:pPr>
              <a:defRPr/>
            </a:pPr>
            <a:r>
              <a:rPr lang="es-ES" altLang="es-ES" sz="3200" dirty="0"/>
              <a:t>Introducción. Marco normativo</a:t>
            </a:r>
            <a:endParaRPr lang="es-ES" altLang="es-ES" sz="3200" b="1" dirty="0">
              <a:solidFill>
                <a:srgbClr val="FF0000"/>
              </a:solidFill>
            </a:endParaRPr>
          </a:p>
        </p:txBody>
      </p:sp>
      <p:sp>
        <p:nvSpPr>
          <p:cNvPr id="12" name="Rectangle 44"/>
          <p:cNvSpPr>
            <a:spLocks noChangeArrowheads="1"/>
          </p:cNvSpPr>
          <p:nvPr/>
        </p:nvSpPr>
        <p:spPr bwMode="auto">
          <a:xfrm>
            <a:off x="446603" y="115888"/>
            <a:ext cx="552464" cy="584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2" tIns="45706" rIns="91412" bIns="45706">
            <a:spAutoFit/>
          </a:bodyPr>
          <a:lstStyle/>
          <a:p>
            <a:pPr>
              <a:defRPr/>
            </a:pPr>
            <a:r>
              <a:rPr lang="es-ES" altLang="es-ES" sz="3200" dirty="0" smtClean="0"/>
              <a:t>1</a:t>
            </a:r>
            <a:endParaRPr lang="es-ES" altLang="es-ES" sz="3200" b="1" dirty="0">
              <a:solidFill>
                <a:srgbClr val="FF0000"/>
              </a:solidFill>
            </a:endParaRPr>
          </a:p>
        </p:txBody>
      </p:sp>
      <p:sp>
        <p:nvSpPr>
          <p:cNvPr id="13" name="Triángulo isósceles 12"/>
          <p:cNvSpPr/>
          <p:nvPr/>
        </p:nvSpPr>
        <p:spPr>
          <a:xfrm rot="5400000">
            <a:off x="2170219" y="1555693"/>
            <a:ext cx="223671" cy="185688"/>
          </a:xfrm>
          <a:prstGeom prst="triangle">
            <a:avLst/>
          </a:prstGeom>
          <a:solidFill>
            <a:srgbClr val="57C6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Triángulo isósceles 13"/>
          <p:cNvSpPr/>
          <p:nvPr/>
        </p:nvSpPr>
        <p:spPr>
          <a:xfrm rot="5400000">
            <a:off x="2170219" y="3346395"/>
            <a:ext cx="223671" cy="185688"/>
          </a:xfrm>
          <a:prstGeom prst="triangle">
            <a:avLst/>
          </a:prstGeom>
          <a:solidFill>
            <a:srgbClr val="57C6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474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0"/>
          </p:nvPr>
        </p:nvSpPr>
        <p:spPr>
          <a:xfrm>
            <a:off x="1988873" y="1391444"/>
            <a:ext cx="8437827" cy="439670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sz="2600" b="1" dirty="0">
                <a:solidFill>
                  <a:srgbClr val="57C6CB"/>
                </a:solidFill>
              </a:rPr>
              <a:t>Real Decreto 1090/2015. </a:t>
            </a:r>
            <a:br>
              <a:rPr lang="es-ES" sz="2600" b="1" dirty="0">
                <a:solidFill>
                  <a:srgbClr val="57C6CB"/>
                </a:solidFill>
              </a:rPr>
            </a:br>
            <a:r>
              <a:rPr lang="es-ES" sz="2600" b="1" dirty="0">
                <a:solidFill>
                  <a:srgbClr val="57C6CB"/>
                </a:solidFill>
              </a:rPr>
              <a:t>Artículo 32. Aspectos económicos del ensayo clínico.</a:t>
            </a:r>
          </a:p>
          <a:p>
            <a:pPr marL="0" indent="0">
              <a:buNone/>
              <a:tabLst>
                <a:tab pos="450850" algn="l"/>
              </a:tabLst>
            </a:pPr>
            <a:r>
              <a:rPr lang="es-ES_tradnl" sz="2667" dirty="0"/>
              <a:t>	</a:t>
            </a:r>
            <a:r>
              <a:rPr lang="es-ES_tradnl" sz="2667" dirty="0" smtClean="0"/>
              <a:t>Contrato entre el promotor y cada uno de los centros </a:t>
            </a:r>
          </a:p>
          <a:p>
            <a:pPr marL="0" indent="0">
              <a:buNone/>
              <a:tabLst>
                <a:tab pos="450850" algn="l"/>
              </a:tabLst>
            </a:pPr>
            <a:r>
              <a:rPr lang="es-ES_tradnl" sz="2667" dirty="0" smtClean="0"/>
              <a:t>	ME CEIm</a:t>
            </a:r>
            <a:endParaRPr lang="es-ES_tradnl" sz="2667" dirty="0"/>
          </a:p>
          <a:p>
            <a:pPr marL="0" indent="0">
              <a:buNone/>
              <a:tabLst>
                <a:tab pos="450850" algn="l"/>
              </a:tabLst>
            </a:pPr>
            <a:r>
              <a:rPr lang="es-ES" sz="2667" dirty="0" smtClean="0"/>
              <a:t>	El contrato:</a:t>
            </a:r>
          </a:p>
          <a:p>
            <a:pPr marL="806450" indent="-336550">
              <a:buNone/>
            </a:pPr>
            <a:r>
              <a:rPr lang="es-ES" sz="2667" dirty="0">
                <a:solidFill>
                  <a:srgbClr val="57C6CB"/>
                </a:solidFill>
              </a:rPr>
              <a:t>a</a:t>
            </a:r>
            <a:r>
              <a:rPr lang="es-ES" sz="2667" dirty="0" smtClean="0">
                <a:solidFill>
                  <a:srgbClr val="57C6CB"/>
                </a:solidFill>
              </a:rPr>
              <a:t>) </a:t>
            </a:r>
            <a:r>
              <a:rPr lang="es-ES" sz="2667" dirty="0" smtClean="0"/>
              <a:t>Presupuesto inicial	</a:t>
            </a:r>
          </a:p>
          <a:p>
            <a:pPr marL="806450" indent="-336550">
              <a:buNone/>
            </a:pPr>
            <a:r>
              <a:rPr lang="es-ES_tradnl" sz="2667" dirty="0" smtClean="0">
                <a:solidFill>
                  <a:srgbClr val="57C6CB"/>
                </a:solidFill>
              </a:rPr>
              <a:t>b) </a:t>
            </a:r>
            <a:r>
              <a:rPr lang="es-ES" sz="2667" dirty="0"/>
              <a:t>Los términos y plazos de los </a:t>
            </a:r>
            <a:r>
              <a:rPr lang="es-ES" sz="2667" dirty="0" smtClean="0"/>
              <a:t>pagos</a:t>
            </a:r>
            <a:endParaRPr lang="es-ES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L="806450" indent="-336550">
              <a:buNone/>
            </a:pPr>
            <a:r>
              <a:rPr lang="es-ES" sz="2700" dirty="0">
                <a:solidFill>
                  <a:srgbClr val="57C6CB"/>
                </a:solidFill>
              </a:rPr>
              <a:t>c) </a:t>
            </a:r>
            <a:r>
              <a:rPr lang="es-ES" sz="2700" dirty="0"/>
              <a:t>Cualquier otra responsabilidad subsidiaria que contraigan las partes, de acuerdo con las condiciones establecidas en cada centro.</a:t>
            </a:r>
          </a:p>
        </p:txBody>
      </p:sp>
      <p:cxnSp>
        <p:nvCxnSpPr>
          <p:cNvPr id="5" name="39 Conector recto"/>
          <p:cNvCxnSpPr/>
          <p:nvPr/>
        </p:nvCxnSpPr>
        <p:spPr>
          <a:xfrm>
            <a:off x="999067" y="0"/>
            <a:ext cx="0" cy="645584"/>
          </a:xfrm>
          <a:prstGeom prst="line">
            <a:avLst/>
          </a:prstGeom>
          <a:ln w="38100">
            <a:solidFill>
              <a:srgbClr val="3DAB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44"/>
          <p:cNvSpPr>
            <a:spLocks noChangeArrowheads="1"/>
          </p:cNvSpPr>
          <p:nvPr/>
        </p:nvSpPr>
        <p:spPr bwMode="auto">
          <a:xfrm>
            <a:off x="1137973" y="115888"/>
            <a:ext cx="6447938" cy="584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2" tIns="45706" rIns="91412" bIns="45706">
            <a:spAutoFit/>
          </a:bodyPr>
          <a:lstStyle/>
          <a:p>
            <a:pPr>
              <a:defRPr/>
            </a:pPr>
            <a:r>
              <a:rPr lang="es-ES" altLang="es-ES" sz="3200" dirty="0"/>
              <a:t>Introducción. Marco normativo</a:t>
            </a:r>
            <a:endParaRPr lang="es-ES" altLang="es-ES" sz="3200" b="1" dirty="0">
              <a:solidFill>
                <a:srgbClr val="FF0000"/>
              </a:solidFill>
            </a:endParaRPr>
          </a:p>
        </p:txBody>
      </p:sp>
      <p:sp>
        <p:nvSpPr>
          <p:cNvPr id="7" name="Rectangle 44"/>
          <p:cNvSpPr>
            <a:spLocks noChangeArrowheads="1"/>
          </p:cNvSpPr>
          <p:nvPr/>
        </p:nvSpPr>
        <p:spPr bwMode="auto">
          <a:xfrm>
            <a:off x="446603" y="115888"/>
            <a:ext cx="552464" cy="584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2" tIns="45706" rIns="91412" bIns="45706">
            <a:spAutoFit/>
          </a:bodyPr>
          <a:lstStyle/>
          <a:p>
            <a:pPr>
              <a:defRPr/>
            </a:pPr>
            <a:r>
              <a:rPr lang="es-ES" altLang="es-ES" sz="3200" dirty="0" smtClean="0"/>
              <a:t>1</a:t>
            </a:r>
            <a:endParaRPr lang="es-ES" altLang="es-ES" sz="3200" b="1" dirty="0">
              <a:solidFill>
                <a:srgbClr val="FF0000"/>
              </a:solidFill>
            </a:endParaRPr>
          </a:p>
        </p:txBody>
      </p:sp>
      <p:sp>
        <p:nvSpPr>
          <p:cNvPr id="8" name="Triángulo isósceles 7"/>
          <p:cNvSpPr/>
          <p:nvPr/>
        </p:nvSpPr>
        <p:spPr>
          <a:xfrm rot="5400000">
            <a:off x="2170219" y="2247844"/>
            <a:ext cx="223671" cy="185688"/>
          </a:xfrm>
          <a:prstGeom prst="triangle">
            <a:avLst/>
          </a:prstGeom>
          <a:solidFill>
            <a:srgbClr val="57C6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Triángulo isósceles 8"/>
          <p:cNvSpPr/>
          <p:nvPr/>
        </p:nvSpPr>
        <p:spPr>
          <a:xfrm rot="5400000">
            <a:off x="2170219" y="2705085"/>
            <a:ext cx="223671" cy="185688"/>
          </a:xfrm>
          <a:prstGeom prst="triangle">
            <a:avLst/>
          </a:prstGeom>
          <a:solidFill>
            <a:srgbClr val="57C6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Triángulo isósceles 9"/>
          <p:cNvSpPr/>
          <p:nvPr/>
        </p:nvSpPr>
        <p:spPr>
          <a:xfrm rot="5400000">
            <a:off x="2170219" y="3162325"/>
            <a:ext cx="223671" cy="185688"/>
          </a:xfrm>
          <a:prstGeom prst="triangle">
            <a:avLst/>
          </a:prstGeom>
          <a:solidFill>
            <a:srgbClr val="57C6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959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39 Conector recto"/>
          <p:cNvCxnSpPr/>
          <p:nvPr/>
        </p:nvCxnSpPr>
        <p:spPr>
          <a:xfrm>
            <a:off x="999067" y="0"/>
            <a:ext cx="0" cy="645584"/>
          </a:xfrm>
          <a:prstGeom prst="line">
            <a:avLst/>
          </a:prstGeom>
          <a:ln w="38100">
            <a:solidFill>
              <a:srgbClr val="3DAB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Marcador de texto 2"/>
          <p:cNvSpPr txBox="1">
            <a:spLocks/>
          </p:cNvSpPr>
          <p:nvPr/>
        </p:nvSpPr>
        <p:spPr>
          <a:xfrm>
            <a:off x="1988873" y="1366044"/>
            <a:ext cx="7961577" cy="4396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D966"/>
              </a:buClr>
              <a:buFont typeface="Calibri" panose="020F0502020204030204" pitchFamily="34" charset="0"/>
              <a:buChar char="&gt;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D966"/>
              </a:buClr>
              <a:buFont typeface="Calibri" panose="020F0502020204030204" pitchFamily="34" charset="0"/>
              <a:buChar char="&gt;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s-ES" sz="2600" b="1" dirty="0" smtClean="0">
                <a:solidFill>
                  <a:srgbClr val="57C6CB"/>
                </a:solidFill>
              </a:rPr>
              <a:t>Real Decreto 1090/2015. </a:t>
            </a:r>
            <a:br>
              <a:rPr lang="es-ES" sz="2600" b="1" dirty="0" smtClean="0">
                <a:solidFill>
                  <a:srgbClr val="57C6CB"/>
                </a:solidFill>
              </a:rPr>
            </a:br>
            <a:r>
              <a:rPr lang="es-ES" sz="2600" b="1" dirty="0" smtClean="0">
                <a:solidFill>
                  <a:srgbClr val="57C6CB"/>
                </a:solidFill>
              </a:rPr>
              <a:t>Artículo 32. Aspectos económicos del ensayo clínico.</a:t>
            </a:r>
          </a:p>
          <a:p>
            <a:pPr marL="0" indent="0" algn="just">
              <a:buNone/>
            </a:pPr>
            <a:r>
              <a:rPr lang="es-ES_tradnl" sz="2400" dirty="0"/>
              <a:t>Presupuesto inicial del ensayo</a:t>
            </a:r>
            <a:endParaRPr lang="es-ES" sz="2400" dirty="0"/>
          </a:p>
          <a:p>
            <a:pPr marL="0" indent="0" algn="just">
              <a:buNone/>
            </a:pPr>
            <a:r>
              <a:rPr lang="es-ES" sz="2400" dirty="0"/>
              <a:t>Costes indirectos / Costes directos extraordinarios:</a:t>
            </a:r>
          </a:p>
          <a:p>
            <a:pPr marL="0" indent="0">
              <a:buNone/>
            </a:pPr>
            <a:r>
              <a:rPr lang="es-ES" sz="2400" dirty="0"/>
              <a:t>	</a:t>
            </a:r>
            <a:r>
              <a:rPr lang="es-ES" sz="2400" dirty="0" smtClean="0"/>
              <a:t>Análisis </a:t>
            </a:r>
            <a:r>
              <a:rPr lang="es-ES" sz="2400" dirty="0"/>
              <a:t>y exploraciones complementarias añadidas.</a:t>
            </a:r>
          </a:p>
          <a:p>
            <a:pPr marL="0" indent="0">
              <a:buNone/>
            </a:pPr>
            <a:r>
              <a:rPr lang="es-ES" sz="2400" dirty="0"/>
              <a:t>	</a:t>
            </a:r>
            <a:r>
              <a:rPr lang="es-ES" sz="2400" dirty="0" smtClean="0"/>
              <a:t>Cambios </a:t>
            </a:r>
            <a:r>
              <a:rPr lang="es-ES" sz="2400" dirty="0"/>
              <a:t>en la duración de la atención a los enfermos.</a:t>
            </a:r>
          </a:p>
          <a:p>
            <a:pPr marL="0" indent="0">
              <a:buNone/>
            </a:pPr>
            <a:r>
              <a:rPr lang="es-ES" sz="2400" dirty="0"/>
              <a:t>	</a:t>
            </a:r>
            <a:r>
              <a:rPr lang="es-ES" sz="2400" dirty="0" smtClean="0"/>
              <a:t>Reembolso </a:t>
            </a:r>
            <a:r>
              <a:rPr lang="es-ES" sz="2400" dirty="0"/>
              <a:t>por gastos a los pacientes.</a:t>
            </a:r>
          </a:p>
          <a:p>
            <a:pPr marL="920750" indent="0">
              <a:buNone/>
            </a:pPr>
            <a:r>
              <a:rPr lang="es-ES" sz="2400" dirty="0" smtClean="0"/>
              <a:t>Compra </a:t>
            </a:r>
            <a:r>
              <a:rPr lang="es-ES" sz="2400" dirty="0"/>
              <a:t>de aparatos y compensación para los sujetos del </a:t>
            </a:r>
            <a:r>
              <a:rPr lang="es-ES" sz="2400" dirty="0" smtClean="0"/>
              <a:t>ensayo </a:t>
            </a:r>
            <a:r>
              <a:rPr lang="es-ES" sz="2400" dirty="0"/>
              <a:t>e investigadores</a:t>
            </a:r>
          </a:p>
          <a:p>
            <a:pPr marL="0" indent="0">
              <a:buFont typeface="Calibri" panose="020F0502020204030204" pitchFamily="34" charset="0"/>
              <a:buNone/>
            </a:pPr>
            <a:endParaRPr lang="es-ES" sz="2600" b="1" dirty="0" smtClean="0"/>
          </a:p>
        </p:txBody>
      </p:sp>
      <p:sp>
        <p:nvSpPr>
          <p:cNvPr id="7" name="Rectangle 44"/>
          <p:cNvSpPr>
            <a:spLocks noChangeArrowheads="1"/>
          </p:cNvSpPr>
          <p:nvPr/>
        </p:nvSpPr>
        <p:spPr bwMode="auto">
          <a:xfrm>
            <a:off x="1137973" y="115888"/>
            <a:ext cx="6447938" cy="584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2" tIns="45706" rIns="91412" bIns="45706">
            <a:spAutoFit/>
          </a:bodyPr>
          <a:lstStyle/>
          <a:p>
            <a:pPr>
              <a:defRPr/>
            </a:pPr>
            <a:r>
              <a:rPr lang="es-ES" altLang="es-ES" sz="3200" dirty="0"/>
              <a:t>Introducción. Marco normativo</a:t>
            </a:r>
            <a:endParaRPr lang="es-ES" altLang="es-ES" sz="3200" b="1" dirty="0">
              <a:solidFill>
                <a:srgbClr val="FF0000"/>
              </a:solidFill>
            </a:endParaRPr>
          </a:p>
        </p:txBody>
      </p:sp>
      <p:sp>
        <p:nvSpPr>
          <p:cNvPr id="8" name="Rectangle 44"/>
          <p:cNvSpPr>
            <a:spLocks noChangeArrowheads="1"/>
          </p:cNvSpPr>
          <p:nvPr/>
        </p:nvSpPr>
        <p:spPr bwMode="auto">
          <a:xfrm>
            <a:off x="446603" y="115888"/>
            <a:ext cx="552464" cy="584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2" tIns="45706" rIns="91412" bIns="45706">
            <a:spAutoFit/>
          </a:bodyPr>
          <a:lstStyle/>
          <a:p>
            <a:pPr>
              <a:defRPr/>
            </a:pPr>
            <a:r>
              <a:rPr lang="es-ES" altLang="es-ES" sz="3200" dirty="0" smtClean="0"/>
              <a:t>1</a:t>
            </a:r>
            <a:endParaRPr lang="es-ES" altLang="es-ES" sz="3200" b="1" dirty="0">
              <a:solidFill>
                <a:srgbClr val="FF0000"/>
              </a:solidFill>
            </a:endParaRPr>
          </a:p>
        </p:txBody>
      </p:sp>
      <p:sp>
        <p:nvSpPr>
          <p:cNvPr id="9" name="Triángulo isósceles 8"/>
          <p:cNvSpPr/>
          <p:nvPr/>
        </p:nvSpPr>
        <p:spPr>
          <a:xfrm rot="5400000">
            <a:off x="2640119" y="3232095"/>
            <a:ext cx="223671" cy="185688"/>
          </a:xfrm>
          <a:prstGeom prst="triangle">
            <a:avLst/>
          </a:prstGeom>
          <a:solidFill>
            <a:srgbClr val="57C6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Triángulo isósceles 9"/>
          <p:cNvSpPr/>
          <p:nvPr/>
        </p:nvSpPr>
        <p:spPr>
          <a:xfrm rot="5400000">
            <a:off x="2640119" y="3689336"/>
            <a:ext cx="223671" cy="185688"/>
          </a:xfrm>
          <a:prstGeom prst="triangle">
            <a:avLst/>
          </a:prstGeom>
          <a:solidFill>
            <a:srgbClr val="57C6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Triángulo isósceles 10"/>
          <p:cNvSpPr/>
          <p:nvPr/>
        </p:nvSpPr>
        <p:spPr>
          <a:xfrm rot="5400000">
            <a:off x="2640119" y="4146576"/>
            <a:ext cx="223671" cy="185688"/>
          </a:xfrm>
          <a:prstGeom prst="triangle">
            <a:avLst/>
          </a:prstGeom>
          <a:solidFill>
            <a:srgbClr val="57C6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Triángulo isósceles 11"/>
          <p:cNvSpPr/>
          <p:nvPr/>
        </p:nvSpPr>
        <p:spPr>
          <a:xfrm rot="5400000">
            <a:off x="2640119" y="4603816"/>
            <a:ext cx="223671" cy="185688"/>
          </a:xfrm>
          <a:prstGeom prst="triangle">
            <a:avLst/>
          </a:prstGeom>
          <a:solidFill>
            <a:srgbClr val="57C6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777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0"/>
          </p:nvPr>
        </p:nvSpPr>
        <p:spPr>
          <a:xfrm>
            <a:off x="1836473" y="1308894"/>
            <a:ext cx="8590227" cy="4396701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ES" sz="2800" b="1" dirty="0">
                <a:solidFill>
                  <a:srgbClr val="57C6C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Documento de instrucciones de </a:t>
            </a:r>
            <a:r>
              <a:rPr lang="es-ES" sz="2800" b="1" dirty="0" smtClean="0">
                <a:solidFill>
                  <a:srgbClr val="57C6C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AEMPS </a:t>
            </a:r>
            <a:r>
              <a:rPr lang="es-ES" sz="2800" b="1" dirty="0">
                <a:solidFill>
                  <a:srgbClr val="57C6C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la realización </a:t>
            </a:r>
            <a:r>
              <a:rPr lang="es-ES" sz="2800" b="1" dirty="0" smtClean="0">
                <a:solidFill>
                  <a:srgbClr val="57C6C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ensayos </a:t>
            </a:r>
            <a:r>
              <a:rPr lang="es-ES" sz="2800" b="1" dirty="0">
                <a:solidFill>
                  <a:srgbClr val="57C6C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clínicos en </a:t>
            </a:r>
            <a:r>
              <a:rPr lang="es-ES" sz="2800" b="1" dirty="0" smtClean="0">
                <a:solidFill>
                  <a:srgbClr val="57C6C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España. </a:t>
            </a:r>
            <a:r>
              <a:rPr lang="es-E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E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(Versión </a:t>
            </a:r>
            <a:r>
              <a:rPr lang="es-E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16, de 31 de enero de 2022 </a:t>
            </a:r>
            <a:r>
              <a:rPr lang="es-E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s-E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Apartado 15. </a:t>
            </a:r>
            <a:r>
              <a:rPr lang="es-E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E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</a:t>
            </a:r>
            <a:r>
              <a:rPr lang="es-E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Qué debe incluir la memoria económica?</a:t>
            </a:r>
          </a:p>
          <a:p>
            <a:pPr marL="0" indent="0" algn="just">
              <a:buNone/>
            </a:pPr>
            <a:endParaRPr lang="es-ES_tradnl" sz="9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defTabSz="361950">
              <a:buNone/>
            </a:pPr>
            <a:r>
              <a:rPr lang="es-ES_tradnl" sz="2800" b="1" dirty="0" smtClean="0">
                <a:solidFill>
                  <a:srgbClr val="57C6C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s-ES_tradnl" sz="2800" dirty="0" smtClean="0">
                <a:solidFill>
                  <a:srgbClr val="57C6CB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CEIm memoria económica única por ensayo</a:t>
            </a:r>
          </a:p>
          <a:p>
            <a:pPr marL="361950" indent="-361950" defTabSz="180975">
              <a:buNone/>
            </a:pPr>
            <a:r>
              <a:rPr lang="es-ES_tradnl" sz="2600" dirty="0"/>
              <a:t>	En principio no </a:t>
            </a:r>
            <a:r>
              <a:rPr lang="es-ES" sz="2600" dirty="0"/>
              <a:t>se pueden requerir por los centros importes adicionales a los previstos en la memoria económica presentada al CEIm. </a:t>
            </a:r>
          </a:p>
          <a:p>
            <a:pPr marL="361950" indent="-361950" defTabSz="180975">
              <a:buNone/>
            </a:pPr>
            <a:r>
              <a:rPr lang="es-ES" sz="2600" dirty="0"/>
              <a:t>	Importes variables (costes indirectos aplicables en el centro, costes de las pruebas extraordinarias, costes administrativos del </a:t>
            </a:r>
            <a:r>
              <a:rPr lang="es-ES" sz="2600" dirty="0" smtClean="0"/>
              <a:t>centro</a:t>
            </a:r>
            <a:r>
              <a:rPr lang="es-ES" sz="2600" dirty="0"/>
              <a:t>, etc.). </a:t>
            </a:r>
          </a:p>
          <a:p>
            <a:pPr lvl="1"/>
            <a:endParaRPr lang="es-ES" dirty="0"/>
          </a:p>
        </p:txBody>
      </p:sp>
      <p:cxnSp>
        <p:nvCxnSpPr>
          <p:cNvPr id="5" name="39 Conector recto"/>
          <p:cNvCxnSpPr/>
          <p:nvPr/>
        </p:nvCxnSpPr>
        <p:spPr>
          <a:xfrm>
            <a:off x="999067" y="0"/>
            <a:ext cx="0" cy="645584"/>
          </a:xfrm>
          <a:prstGeom prst="line">
            <a:avLst/>
          </a:prstGeom>
          <a:ln w="38100">
            <a:solidFill>
              <a:srgbClr val="3DAB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44"/>
          <p:cNvSpPr>
            <a:spLocks noChangeArrowheads="1"/>
          </p:cNvSpPr>
          <p:nvPr/>
        </p:nvSpPr>
        <p:spPr bwMode="auto">
          <a:xfrm>
            <a:off x="1137973" y="115888"/>
            <a:ext cx="6447938" cy="584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2" tIns="45706" rIns="91412" bIns="45706">
            <a:spAutoFit/>
          </a:bodyPr>
          <a:lstStyle/>
          <a:p>
            <a:pPr>
              <a:defRPr/>
            </a:pPr>
            <a:r>
              <a:rPr lang="es-ES" altLang="es-ES" sz="3200" dirty="0"/>
              <a:t>Introducción. Marco normativo</a:t>
            </a:r>
            <a:endParaRPr lang="es-ES" altLang="es-ES" sz="3200" b="1" dirty="0">
              <a:solidFill>
                <a:srgbClr val="FF0000"/>
              </a:solidFill>
            </a:endParaRPr>
          </a:p>
        </p:txBody>
      </p:sp>
      <p:sp>
        <p:nvSpPr>
          <p:cNvPr id="7" name="Rectangle 44"/>
          <p:cNvSpPr>
            <a:spLocks noChangeArrowheads="1"/>
          </p:cNvSpPr>
          <p:nvPr/>
        </p:nvSpPr>
        <p:spPr bwMode="auto">
          <a:xfrm>
            <a:off x="446603" y="115888"/>
            <a:ext cx="552464" cy="584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2" tIns="45706" rIns="91412" bIns="45706">
            <a:spAutoFit/>
          </a:bodyPr>
          <a:lstStyle/>
          <a:p>
            <a:pPr>
              <a:defRPr/>
            </a:pPr>
            <a:r>
              <a:rPr lang="es-ES" altLang="es-ES" sz="3200" dirty="0" smtClean="0"/>
              <a:t>1</a:t>
            </a:r>
            <a:endParaRPr lang="es-ES" altLang="es-E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38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0"/>
          </p:nvPr>
        </p:nvSpPr>
        <p:spPr>
          <a:xfrm>
            <a:off x="1508614" y="1127630"/>
            <a:ext cx="9313791" cy="5206996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s-ES" sz="5500" b="1" dirty="0" smtClean="0">
                <a:solidFill>
                  <a:srgbClr val="57C6C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Documento de instrucciones de la AEMPS para la realización </a:t>
            </a:r>
            <a:br>
              <a:rPr lang="es-ES" sz="5500" b="1" dirty="0" smtClean="0">
                <a:solidFill>
                  <a:srgbClr val="57C6C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5500" b="1" dirty="0" smtClean="0">
                <a:solidFill>
                  <a:srgbClr val="57C6C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ensayos clínicos en España. </a:t>
            </a:r>
            <a:br>
              <a:rPr lang="es-ES" sz="5500" b="1" dirty="0" smtClean="0">
                <a:solidFill>
                  <a:srgbClr val="57C6C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ES" dirty="0" smtClean="0"/>
          </a:p>
          <a:p>
            <a:pPr marL="0" indent="0" algn="just">
              <a:buNone/>
            </a:pPr>
            <a:r>
              <a:rPr lang="es-ES" dirty="0" smtClean="0"/>
              <a:t>La memoria económica única por ensayo, debe contener la siguiente información: </a:t>
            </a:r>
            <a:endParaRPr lang="es-ES_tradnl" sz="28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s-ES_tradnl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es-ES" dirty="0" smtClean="0"/>
          </a:p>
          <a:p>
            <a:pPr marL="266700" indent="-176213" algn="just">
              <a:buNone/>
              <a:tabLst>
                <a:tab pos="271463" algn="l"/>
              </a:tabLst>
            </a:pPr>
            <a:r>
              <a:rPr lang="es-ES" dirty="0">
                <a:solidFill>
                  <a:srgbClr val="57C6CB"/>
                </a:solidFill>
              </a:rPr>
              <a:t>•</a:t>
            </a:r>
            <a:r>
              <a:rPr lang="es-ES" dirty="0"/>
              <a:t> </a:t>
            </a:r>
            <a:r>
              <a:rPr lang="es-ES" dirty="0" smtClean="0">
                <a:solidFill>
                  <a:srgbClr val="57C6CB"/>
                </a:solidFill>
              </a:rPr>
              <a:t>Costes de las pruebas complementarias e importe por visita y paciente reclutado</a:t>
            </a:r>
            <a:r>
              <a:rPr lang="es-ES" dirty="0" smtClean="0"/>
              <a:t>, con el compromiso del promotor de que el importe a abonar cubre los gastos generados por el estudio en cada centro, especificando que dichos importes pueden variar según el centro. </a:t>
            </a:r>
          </a:p>
          <a:p>
            <a:pPr marL="266700" indent="-176213" algn="just">
              <a:buNone/>
              <a:tabLst>
                <a:tab pos="271463" algn="l"/>
              </a:tabLst>
            </a:pPr>
            <a:r>
              <a:rPr lang="es-ES" dirty="0" smtClean="0">
                <a:solidFill>
                  <a:srgbClr val="57C6CB"/>
                </a:solidFill>
              </a:rPr>
              <a:t>•</a:t>
            </a:r>
            <a:r>
              <a:rPr lang="es-ES" dirty="0" smtClean="0"/>
              <a:t> </a:t>
            </a:r>
            <a:r>
              <a:rPr lang="es-ES" dirty="0">
                <a:solidFill>
                  <a:srgbClr val="57C6CB"/>
                </a:solidFill>
              </a:rPr>
              <a:t>Un texto breve indicando que los importes específicos y otros conceptos </a:t>
            </a:r>
            <a:r>
              <a:rPr lang="es-ES" dirty="0"/>
              <a:t>(costes indirectos y costes administrativos) </a:t>
            </a:r>
            <a:r>
              <a:rPr lang="es-ES" dirty="0">
                <a:solidFill>
                  <a:srgbClr val="57C6CB"/>
                </a:solidFill>
              </a:rPr>
              <a:t>estarán especificados en el contrato de cada centro. </a:t>
            </a:r>
          </a:p>
          <a:p>
            <a:pPr marL="266700" indent="-177800" algn="just">
              <a:buNone/>
            </a:pPr>
            <a:r>
              <a:rPr lang="es-ES" dirty="0" smtClean="0">
                <a:solidFill>
                  <a:srgbClr val="57C6CB"/>
                </a:solidFill>
              </a:rPr>
              <a:t>•</a:t>
            </a:r>
            <a:r>
              <a:rPr lang="es-ES" dirty="0"/>
              <a:t> </a:t>
            </a:r>
            <a:r>
              <a:rPr lang="es-ES" dirty="0" smtClean="0">
                <a:solidFill>
                  <a:srgbClr val="57C6CB"/>
                </a:solidFill>
              </a:rPr>
              <a:t>Una </a:t>
            </a:r>
            <a:r>
              <a:rPr lang="es-ES" dirty="0">
                <a:solidFill>
                  <a:srgbClr val="57C6CB"/>
                </a:solidFill>
              </a:rPr>
              <a:t>nota indicando que el promotor se compromete a aportar gratuitamente los medicamentos en investigación </a:t>
            </a:r>
            <a:r>
              <a:rPr lang="es-ES" dirty="0"/>
              <a:t>y garantiza que la participación de un sujeto en el ensayo no supondrá un coste para él adicional al que hubiera debido afrontar en el contexto de la práctica habitual o en caso contrario, justificación. </a:t>
            </a:r>
          </a:p>
          <a:p>
            <a:pPr marL="266700" indent="-177800" algn="just">
              <a:buNone/>
            </a:pPr>
            <a:r>
              <a:rPr lang="es-ES" dirty="0">
                <a:solidFill>
                  <a:srgbClr val="57C6CB"/>
                </a:solidFill>
              </a:rPr>
              <a:t>•</a:t>
            </a:r>
            <a:r>
              <a:rPr lang="es-ES" dirty="0"/>
              <a:t> </a:t>
            </a:r>
            <a:r>
              <a:rPr lang="es-ES" dirty="0">
                <a:solidFill>
                  <a:srgbClr val="57C6CB"/>
                </a:solidFill>
              </a:rPr>
              <a:t>Compensaciones previstas a los participantes, tanto la naturaleza y cantidad de la compensación</a:t>
            </a:r>
            <a:r>
              <a:rPr lang="es-ES" dirty="0">
                <a:solidFill>
                  <a:schemeClr val="tx2"/>
                </a:solidFill>
              </a:rPr>
              <a:t> </a:t>
            </a:r>
            <a:r>
              <a:rPr lang="es-ES" dirty="0"/>
              <a:t>como el procedimiento a seguir por el promotor para entregar las compensaciones previstas, siendo éste el aspecto de la </a:t>
            </a:r>
            <a:r>
              <a:rPr lang="es-ES" dirty="0" smtClean="0"/>
              <a:t>memoria </a:t>
            </a:r>
            <a:r>
              <a:rPr lang="es-ES" dirty="0"/>
              <a:t>económica especialmente importante a revisar por el CEIm. </a:t>
            </a:r>
          </a:p>
          <a:p>
            <a:endParaRPr lang="es-ES" dirty="0"/>
          </a:p>
          <a:p>
            <a:pPr lvl="1"/>
            <a:endParaRPr lang="es-ES" dirty="0"/>
          </a:p>
        </p:txBody>
      </p:sp>
      <p:cxnSp>
        <p:nvCxnSpPr>
          <p:cNvPr id="5" name="39 Conector recto"/>
          <p:cNvCxnSpPr/>
          <p:nvPr/>
        </p:nvCxnSpPr>
        <p:spPr>
          <a:xfrm>
            <a:off x="999067" y="0"/>
            <a:ext cx="0" cy="645584"/>
          </a:xfrm>
          <a:prstGeom prst="line">
            <a:avLst/>
          </a:prstGeom>
          <a:ln w="38100">
            <a:solidFill>
              <a:srgbClr val="3DAB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44"/>
          <p:cNvSpPr>
            <a:spLocks noChangeArrowheads="1"/>
          </p:cNvSpPr>
          <p:nvPr/>
        </p:nvSpPr>
        <p:spPr bwMode="auto">
          <a:xfrm>
            <a:off x="1137973" y="115888"/>
            <a:ext cx="6447938" cy="584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2" tIns="45706" rIns="91412" bIns="45706">
            <a:spAutoFit/>
          </a:bodyPr>
          <a:lstStyle/>
          <a:p>
            <a:pPr>
              <a:defRPr/>
            </a:pPr>
            <a:r>
              <a:rPr lang="es-ES" altLang="es-ES" sz="3200" dirty="0"/>
              <a:t>Introducción. Marco normativo</a:t>
            </a:r>
            <a:endParaRPr lang="es-ES" altLang="es-ES" sz="3200" b="1" dirty="0">
              <a:solidFill>
                <a:srgbClr val="FF0000"/>
              </a:solidFill>
            </a:endParaRPr>
          </a:p>
        </p:txBody>
      </p:sp>
      <p:sp>
        <p:nvSpPr>
          <p:cNvPr id="7" name="Rectangle 44"/>
          <p:cNvSpPr>
            <a:spLocks noChangeArrowheads="1"/>
          </p:cNvSpPr>
          <p:nvPr/>
        </p:nvSpPr>
        <p:spPr bwMode="auto">
          <a:xfrm>
            <a:off x="446603" y="115888"/>
            <a:ext cx="552464" cy="584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2" tIns="45706" rIns="91412" bIns="45706">
            <a:spAutoFit/>
          </a:bodyPr>
          <a:lstStyle/>
          <a:p>
            <a:pPr>
              <a:defRPr/>
            </a:pPr>
            <a:r>
              <a:rPr lang="es-ES" altLang="es-ES" sz="3200" dirty="0" smtClean="0"/>
              <a:t>1</a:t>
            </a:r>
            <a:endParaRPr lang="es-ES" altLang="es-E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65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39 Conector recto"/>
          <p:cNvCxnSpPr/>
          <p:nvPr/>
        </p:nvCxnSpPr>
        <p:spPr>
          <a:xfrm>
            <a:off x="999067" y="0"/>
            <a:ext cx="0" cy="645584"/>
          </a:xfrm>
          <a:prstGeom prst="line">
            <a:avLst/>
          </a:prstGeom>
          <a:ln w="38100">
            <a:solidFill>
              <a:srgbClr val="3DAB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Marcador de texto 2"/>
          <p:cNvSpPr>
            <a:spLocks noGrp="1"/>
          </p:cNvSpPr>
          <p:nvPr>
            <p:ph type="body" sz="quarter" idx="10"/>
          </p:nvPr>
        </p:nvSpPr>
        <p:spPr>
          <a:xfrm>
            <a:off x="1390648" y="1219315"/>
            <a:ext cx="10515600" cy="493567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2500" dirty="0"/>
              <a:t>Por norma general y sobre todo en los EC que tienen la industria </a:t>
            </a:r>
            <a:r>
              <a:rPr lang="es-ES" sz="2500" dirty="0" smtClean="0"/>
              <a:t>farmacéutica </a:t>
            </a:r>
            <a:r>
              <a:rPr lang="es-ES" sz="2500" dirty="0"/>
              <a:t>como promotor, se establecen </a:t>
            </a:r>
            <a:r>
              <a:rPr lang="es-ES" sz="2500" b="1" dirty="0"/>
              <a:t>memorias económicas </a:t>
            </a:r>
            <a:r>
              <a:rPr lang="es-ES" sz="2500" dirty="0"/>
              <a:t>que recogen los pagos que se realizarán por la actividad prestada por los centros participantes en la </a:t>
            </a:r>
            <a:r>
              <a:rPr lang="es-ES" sz="2500" dirty="0" smtClean="0"/>
              <a:t>investigación.</a:t>
            </a:r>
          </a:p>
          <a:p>
            <a:pPr marL="0" indent="0" algn="just">
              <a:buNone/>
            </a:pPr>
            <a:r>
              <a:rPr lang="es-ES" sz="2500" dirty="0"/>
              <a:t>Cuando los promotores son no comerciales (y normalmente entidades sin ánimo de lucro) estas memorias suelen ser de coste </a:t>
            </a:r>
            <a:r>
              <a:rPr lang="es-ES" sz="2500" dirty="0" smtClean="0"/>
              <a:t>0</a:t>
            </a:r>
            <a:r>
              <a:rPr lang="es-ES_tradnl" sz="2500" dirty="0" smtClean="0"/>
              <a:t> (</a:t>
            </a:r>
            <a:r>
              <a:rPr lang="es-ES" sz="2500" dirty="0"/>
              <a:t>investigación no comercial e independiente</a:t>
            </a:r>
            <a:r>
              <a:rPr lang="es-ES" sz="2500" dirty="0" smtClean="0"/>
              <a:t>.)</a:t>
            </a:r>
          </a:p>
          <a:p>
            <a:pPr algn="just"/>
            <a:endParaRPr lang="es-ES" sz="2500" dirty="0"/>
          </a:p>
          <a:p>
            <a:pPr marL="715963" lvl="2" indent="-266700">
              <a:buClr>
                <a:srgbClr val="57C6CB"/>
              </a:buClr>
            </a:pPr>
            <a:r>
              <a:rPr lang="es-ES" sz="2500" dirty="0"/>
              <a:t>Memorias simples 		una cantidad general por paciente </a:t>
            </a:r>
            <a:r>
              <a:rPr lang="es-ES" sz="2500" dirty="0" smtClean="0"/>
              <a:t>incluido.</a:t>
            </a:r>
            <a:endParaRPr lang="es-ES" sz="2500" dirty="0"/>
          </a:p>
          <a:p>
            <a:pPr marL="715963" lvl="2" indent="-266700">
              <a:buClr>
                <a:srgbClr val="57C6CB"/>
              </a:buClr>
            </a:pPr>
            <a:r>
              <a:rPr lang="es-ES" sz="2500" dirty="0"/>
              <a:t>Memorias más extensas 	</a:t>
            </a:r>
            <a:r>
              <a:rPr lang="es-ES" sz="2500" dirty="0" smtClean="0"/>
              <a:t>una cantidad económica para </a:t>
            </a:r>
            <a:r>
              <a:rPr lang="es-ES" sz="2500" dirty="0"/>
              <a:t>cada visita </a:t>
            </a:r>
            <a:r>
              <a:rPr lang="es-ES" sz="2500" dirty="0" smtClean="0"/>
              <a:t>						completada </a:t>
            </a:r>
            <a:r>
              <a:rPr lang="es-ES" sz="2500" dirty="0"/>
              <a:t>por el </a:t>
            </a:r>
            <a:r>
              <a:rPr lang="es-ES" sz="2500" dirty="0" smtClean="0"/>
              <a:t>paciente por </a:t>
            </a:r>
            <a:r>
              <a:rPr lang="es-ES" sz="2500" dirty="0"/>
              <a:t>cada </a:t>
            </a:r>
            <a:r>
              <a:rPr lang="es-ES" sz="2500" dirty="0" smtClean="0"/>
              <a:t>						procedimiento realizado.</a:t>
            </a:r>
            <a:endParaRPr lang="es-ES" sz="2500" dirty="0"/>
          </a:p>
          <a:p>
            <a:pPr marL="914400" lvl="2" indent="0">
              <a:buNone/>
            </a:pPr>
            <a:endParaRPr lang="es-ES" dirty="0"/>
          </a:p>
        </p:txBody>
      </p:sp>
      <p:sp>
        <p:nvSpPr>
          <p:cNvPr id="7" name="Rectangle 44"/>
          <p:cNvSpPr>
            <a:spLocks noChangeArrowheads="1"/>
          </p:cNvSpPr>
          <p:nvPr/>
        </p:nvSpPr>
        <p:spPr bwMode="auto">
          <a:xfrm>
            <a:off x="446603" y="115888"/>
            <a:ext cx="552464" cy="584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2" tIns="45706" rIns="91412" bIns="45706">
            <a:spAutoFit/>
          </a:bodyPr>
          <a:lstStyle/>
          <a:p>
            <a:pPr>
              <a:defRPr/>
            </a:pPr>
            <a:r>
              <a:rPr lang="es-ES" altLang="es-ES" sz="3200" dirty="0" smtClean="0"/>
              <a:t>2</a:t>
            </a:r>
            <a:endParaRPr lang="es-ES" altLang="es-ES" sz="3200" b="1" dirty="0">
              <a:solidFill>
                <a:srgbClr val="FF0000"/>
              </a:solidFill>
            </a:endParaRPr>
          </a:p>
        </p:txBody>
      </p:sp>
      <p:sp>
        <p:nvSpPr>
          <p:cNvPr id="8" name="Rectangle 44"/>
          <p:cNvSpPr>
            <a:spLocks noChangeArrowheads="1"/>
          </p:cNvSpPr>
          <p:nvPr/>
        </p:nvSpPr>
        <p:spPr bwMode="auto">
          <a:xfrm>
            <a:off x="1137973" y="115888"/>
            <a:ext cx="6447938" cy="584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2" tIns="45706" rIns="91412" bIns="45706">
            <a:spAutoFit/>
          </a:bodyPr>
          <a:lstStyle/>
          <a:p>
            <a:pPr>
              <a:defRPr/>
            </a:pPr>
            <a:r>
              <a:rPr lang="es-ES" altLang="es-ES" sz="3200" dirty="0" smtClean="0"/>
              <a:t>Memorias económicas</a:t>
            </a:r>
            <a:endParaRPr lang="es-ES" altLang="es-ES" sz="3200" b="1" dirty="0">
              <a:solidFill>
                <a:srgbClr val="FF0000"/>
              </a:solidFill>
            </a:endParaRPr>
          </a:p>
        </p:txBody>
      </p:sp>
      <p:sp>
        <p:nvSpPr>
          <p:cNvPr id="9" name="Triángulo isósceles 8"/>
          <p:cNvSpPr/>
          <p:nvPr/>
        </p:nvSpPr>
        <p:spPr>
          <a:xfrm rot="5400000">
            <a:off x="1185968" y="1327096"/>
            <a:ext cx="223671" cy="185688"/>
          </a:xfrm>
          <a:prstGeom prst="triangle">
            <a:avLst/>
          </a:prstGeom>
          <a:solidFill>
            <a:srgbClr val="57C6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Triángulo isósceles 10"/>
          <p:cNvSpPr/>
          <p:nvPr/>
        </p:nvSpPr>
        <p:spPr>
          <a:xfrm rot="5400000">
            <a:off x="1185968" y="2807562"/>
            <a:ext cx="223671" cy="185688"/>
          </a:xfrm>
          <a:prstGeom prst="triangle">
            <a:avLst/>
          </a:prstGeom>
          <a:solidFill>
            <a:srgbClr val="57C6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Flecha derecha 11"/>
          <p:cNvSpPr/>
          <p:nvPr/>
        </p:nvSpPr>
        <p:spPr>
          <a:xfrm>
            <a:off x="4808221" y="4396740"/>
            <a:ext cx="1117734" cy="215067"/>
          </a:xfrm>
          <a:prstGeom prst="rightArrow">
            <a:avLst/>
          </a:prstGeom>
          <a:solidFill>
            <a:srgbClr val="57C6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Flecha derecha 12"/>
          <p:cNvSpPr/>
          <p:nvPr/>
        </p:nvSpPr>
        <p:spPr>
          <a:xfrm>
            <a:off x="5486400" y="4815840"/>
            <a:ext cx="439554" cy="215067"/>
          </a:xfrm>
          <a:prstGeom prst="rightArrow">
            <a:avLst/>
          </a:prstGeom>
          <a:solidFill>
            <a:srgbClr val="57C6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532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39 Conector recto"/>
          <p:cNvCxnSpPr/>
          <p:nvPr/>
        </p:nvCxnSpPr>
        <p:spPr>
          <a:xfrm>
            <a:off x="999067" y="0"/>
            <a:ext cx="0" cy="645584"/>
          </a:xfrm>
          <a:prstGeom prst="line">
            <a:avLst/>
          </a:prstGeom>
          <a:ln w="38100">
            <a:solidFill>
              <a:srgbClr val="3DAB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Marcador de texto 2"/>
          <p:cNvSpPr>
            <a:spLocks noGrp="1"/>
          </p:cNvSpPr>
          <p:nvPr>
            <p:ph type="body" sz="quarter" idx="10"/>
          </p:nvPr>
        </p:nvSpPr>
        <p:spPr>
          <a:xfrm>
            <a:off x="1470660" y="1196342"/>
            <a:ext cx="9334500" cy="4935674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s-ES_tradnl" sz="6000" dirty="0" smtClean="0"/>
              <a:t>La inclusión de pacientes en un Ensayo comporta un seguimiento y unos procedimientos y pruebas diagnósticas por encima de la práctica habitual:</a:t>
            </a:r>
          </a:p>
          <a:p>
            <a:pPr marL="0" indent="0">
              <a:lnSpc>
                <a:spcPct val="120000"/>
              </a:lnSpc>
              <a:buNone/>
            </a:pPr>
            <a:endParaRPr lang="es-ES_tradnl" sz="6000" dirty="0"/>
          </a:p>
          <a:p>
            <a:pPr marL="0" indent="0">
              <a:lnSpc>
                <a:spcPct val="120000"/>
              </a:lnSpc>
              <a:buNone/>
            </a:pPr>
            <a:endParaRPr lang="es-ES_tradnl" sz="6000" dirty="0" smtClean="0"/>
          </a:p>
          <a:p>
            <a:pPr marL="0" indent="0">
              <a:lnSpc>
                <a:spcPct val="120000"/>
              </a:lnSpc>
              <a:buNone/>
            </a:pPr>
            <a:endParaRPr lang="es-ES_tradnl" sz="6000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es-ES_tradnl" sz="6000" dirty="0" smtClean="0"/>
              <a:t>		</a:t>
            </a:r>
          </a:p>
          <a:p>
            <a:pPr marL="0" indent="0">
              <a:lnSpc>
                <a:spcPct val="120000"/>
              </a:lnSpc>
              <a:buNone/>
            </a:pPr>
            <a:endParaRPr lang="es-ES_tradnl" sz="6000" dirty="0"/>
          </a:p>
          <a:p>
            <a:pPr marL="0" indent="0">
              <a:lnSpc>
                <a:spcPct val="120000"/>
              </a:lnSpc>
              <a:buNone/>
            </a:pPr>
            <a:r>
              <a:rPr lang="es-ES_tradnl" sz="6000" dirty="0" smtClean="0"/>
              <a:t>El promotor elabora un calendario con todas las visitas, todos los procedimientos, determinaciones analíticas, pruebas complementarias…. </a:t>
            </a:r>
            <a:endParaRPr lang="es-ES_tradnl" sz="6000" dirty="0"/>
          </a:p>
          <a:p>
            <a:pPr marL="0" indent="0">
              <a:buNone/>
            </a:pPr>
            <a:endParaRPr lang="es-ES_tradnl" sz="3000" dirty="0" smtClean="0"/>
          </a:p>
          <a:p>
            <a:pPr marL="0" indent="0">
              <a:buNone/>
            </a:pPr>
            <a:endParaRPr lang="es-ES_tradnl" sz="3000" dirty="0" smtClean="0"/>
          </a:p>
          <a:p>
            <a:pPr marL="0" indent="0">
              <a:buNone/>
            </a:pPr>
            <a:r>
              <a:rPr lang="es-ES_tradnl" sz="3000" dirty="0" smtClean="0"/>
              <a:t>		</a:t>
            </a:r>
            <a:endParaRPr lang="es-ES" dirty="0"/>
          </a:p>
          <a:p>
            <a:endParaRPr lang="es-ES" dirty="0"/>
          </a:p>
        </p:txBody>
      </p:sp>
      <p:sp>
        <p:nvSpPr>
          <p:cNvPr id="8" name="Rectangle 44"/>
          <p:cNvSpPr>
            <a:spLocks noChangeArrowheads="1"/>
          </p:cNvSpPr>
          <p:nvPr/>
        </p:nvSpPr>
        <p:spPr bwMode="auto">
          <a:xfrm>
            <a:off x="446603" y="115888"/>
            <a:ext cx="552464" cy="584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2" tIns="45706" rIns="91412" bIns="45706">
            <a:spAutoFit/>
          </a:bodyPr>
          <a:lstStyle/>
          <a:p>
            <a:pPr>
              <a:defRPr/>
            </a:pPr>
            <a:r>
              <a:rPr lang="es-ES" altLang="es-ES" sz="3200" dirty="0" smtClean="0"/>
              <a:t>2</a:t>
            </a:r>
            <a:endParaRPr lang="es-ES" altLang="es-ES" sz="3200" b="1" dirty="0">
              <a:solidFill>
                <a:srgbClr val="FF0000"/>
              </a:solidFill>
            </a:endParaRPr>
          </a:p>
        </p:txBody>
      </p:sp>
      <p:sp>
        <p:nvSpPr>
          <p:cNvPr id="9" name="Rectangle 44"/>
          <p:cNvSpPr>
            <a:spLocks noChangeArrowheads="1"/>
          </p:cNvSpPr>
          <p:nvPr/>
        </p:nvSpPr>
        <p:spPr bwMode="auto">
          <a:xfrm>
            <a:off x="1137973" y="115888"/>
            <a:ext cx="6447938" cy="584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2" tIns="45706" rIns="91412" bIns="45706">
            <a:spAutoFit/>
          </a:bodyPr>
          <a:lstStyle/>
          <a:p>
            <a:pPr>
              <a:defRPr/>
            </a:pPr>
            <a:r>
              <a:rPr lang="es-ES" altLang="es-ES" sz="3200" dirty="0" smtClean="0"/>
              <a:t>Memorias económicas</a:t>
            </a:r>
            <a:endParaRPr lang="es-ES" altLang="es-ES" sz="3200" b="1" dirty="0">
              <a:solidFill>
                <a:srgbClr val="FF0000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7585911" y="3913684"/>
            <a:ext cx="2009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rgbClr val="57C6CB"/>
                </a:solidFill>
              </a:rPr>
              <a:t>Personal investigador 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5969" y="2549914"/>
            <a:ext cx="1137747" cy="139128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7251" y="2445411"/>
            <a:ext cx="553651" cy="1391284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1705108" y="4036795"/>
            <a:ext cx="1898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>
                <a:solidFill>
                  <a:srgbClr val="57C6CB"/>
                </a:solidFill>
              </a:rPr>
              <a:t>Paciente 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3886816" y="3405553"/>
            <a:ext cx="35873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>
                <a:solidFill>
                  <a:srgbClr val="57C6CB"/>
                </a:solidFill>
              </a:rPr>
              <a:t>+ Visitas/actividades </a:t>
            </a:r>
          </a:p>
          <a:p>
            <a:pPr algn="ctr"/>
            <a:r>
              <a:rPr lang="es-ES_tradnl" sz="2000" dirty="0" smtClean="0">
                <a:solidFill>
                  <a:srgbClr val="57C6CB"/>
                </a:solidFill>
              </a:rPr>
              <a:t>+ procedimientos/pruebas</a:t>
            </a:r>
            <a:endParaRPr lang="es-ES" sz="2000" dirty="0" smtClean="0">
              <a:solidFill>
                <a:srgbClr val="57C6CB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6613" y="5294770"/>
            <a:ext cx="2055329" cy="144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62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4570</TotalTime>
  <Words>1037</Words>
  <Application>Microsoft Office PowerPoint</Application>
  <PresentationFormat>Panorámica</PresentationFormat>
  <Paragraphs>158</Paragraphs>
  <Slides>24</Slides>
  <Notes>23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Montserrat</vt:lpstr>
      <vt:lpstr>Times New Roman</vt:lpstr>
      <vt:lpstr>verdana</vt:lpstr>
      <vt:lpstr>Tema de Office</vt:lpstr>
      <vt:lpstr>Hoja de cálculo de Microsoft Excel 97-2003</vt:lpstr>
      <vt:lpstr>Presentación de PowerPoint</vt:lpstr>
      <vt:lpstr>ÍNDICE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Gobierno de Navarra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ÍNDICE</dc:title>
  <dc:creator>D110817</dc:creator>
  <cp:lastModifiedBy>D627071</cp:lastModifiedBy>
  <cp:revision>69</cp:revision>
  <cp:lastPrinted>2022-01-17T11:15:44Z</cp:lastPrinted>
  <dcterms:created xsi:type="dcterms:W3CDTF">2022-01-17T10:39:03Z</dcterms:created>
  <dcterms:modified xsi:type="dcterms:W3CDTF">2022-11-14T11:16:35Z</dcterms:modified>
</cp:coreProperties>
</file>